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8"/>
  </p:notesMasterIdLst>
  <p:sldIdLst>
    <p:sldId id="325" r:id="rId3"/>
    <p:sldId id="322" r:id="rId4"/>
    <p:sldId id="302" r:id="rId5"/>
    <p:sldId id="303" r:id="rId6"/>
    <p:sldId id="327" r:id="rId7"/>
    <p:sldId id="304" r:id="rId8"/>
    <p:sldId id="305" r:id="rId9"/>
    <p:sldId id="328" r:id="rId10"/>
    <p:sldId id="282" r:id="rId11"/>
    <p:sldId id="311" r:id="rId12"/>
    <p:sldId id="310" r:id="rId13"/>
    <p:sldId id="329" r:id="rId14"/>
    <p:sldId id="314" r:id="rId15"/>
    <p:sldId id="312" r:id="rId16"/>
    <p:sldId id="331" r:id="rId17"/>
  </p:sldIdLst>
  <p:sldSz cx="9144000" cy="6858000" type="screen4x3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595" autoAdjust="0"/>
  </p:normalViewPr>
  <p:slideViewPr>
    <p:cSldViewPr>
      <p:cViewPr varScale="1">
        <p:scale>
          <a:sx n="101" d="100"/>
          <a:sy n="101" d="100"/>
        </p:scale>
        <p:origin x="126" y="150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108" y="3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Ingresos del Trust for the Americas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Gobierno Estados Unidos</c:v>
                </c:pt>
                <c:pt idx="1">
                  <c:v>Gobierno Colombia</c:v>
                </c:pt>
                <c:pt idx="2">
                  <c:v>Empresas Privadas</c:v>
                </c:pt>
                <c:pt idx="3">
                  <c:v>Organismos Multilaterales</c:v>
                </c:pt>
                <c:pt idx="4">
                  <c:v>Fundaciones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17</c:v>
                </c:pt>
                <c:pt idx="2">
                  <c:v>53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3911E-AE7D-4466-9769-FBE77098A49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428DE-E861-4580-BEF6-603B345D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70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22005" y="319785"/>
            <a:ext cx="449999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bg1"/>
                </a:solidFill>
                <a:latin typeface="Microsoft Tai Le"/>
                <a:cs typeface="Microsoft Tai 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1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7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17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9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4449" y="280873"/>
            <a:ext cx="1975103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9921" y="1411605"/>
            <a:ext cx="7344156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4449" y="280873"/>
            <a:ext cx="1975103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4449" y="280873"/>
            <a:ext cx="1975103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6055615" y="2837689"/>
            <a:ext cx="365759" cy="185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6428232" y="3271012"/>
            <a:ext cx="128682" cy="151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6302502" y="3072384"/>
            <a:ext cx="53816" cy="64135"/>
          </a:xfrm>
          <a:custGeom>
            <a:avLst/>
            <a:gdLst/>
            <a:ahLst/>
            <a:cxnLst/>
            <a:rect l="l" t="t" r="r" b="b"/>
            <a:pathLst>
              <a:path w="71754" h="64135">
                <a:moveTo>
                  <a:pt x="35814" y="0"/>
                </a:moveTo>
                <a:lnTo>
                  <a:pt x="21859" y="2518"/>
                </a:lnTo>
                <a:lnTo>
                  <a:pt x="10477" y="9382"/>
                </a:lnTo>
                <a:lnTo>
                  <a:pt x="2809" y="19556"/>
                </a:lnTo>
                <a:lnTo>
                  <a:pt x="0" y="32003"/>
                </a:lnTo>
                <a:lnTo>
                  <a:pt x="2809" y="44451"/>
                </a:lnTo>
                <a:lnTo>
                  <a:pt x="10477" y="54625"/>
                </a:lnTo>
                <a:lnTo>
                  <a:pt x="21859" y="61489"/>
                </a:lnTo>
                <a:lnTo>
                  <a:pt x="35814" y="64007"/>
                </a:lnTo>
                <a:lnTo>
                  <a:pt x="49768" y="61489"/>
                </a:lnTo>
                <a:lnTo>
                  <a:pt x="61150" y="54625"/>
                </a:lnTo>
                <a:lnTo>
                  <a:pt x="68818" y="44451"/>
                </a:lnTo>
                <a:lnTo>
                  <a:pt x="71628" y="32003"/>
                </a:lnTo>
                <a:lnTo>
                  <a:pt x="68818" y="19556"/>
                </a:lnTo>
                <a:lnTo>
                  <a:pt x="61150" y="9382"/>
                </a:lnTo>
                <a:lnTo>
                  <a:pt x="49768" y="2518"/>
                </a:lnTo>
                <a:lnTo>
                  <a:pt x="35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6302502" y="3072384"/>
            <a:ext cx="53816" cy="64135"/>
          </a:xfrm>
          <a:custGeom>
            <a:avLst/>
            <a:gdLst/>
            <a:ahLst/>
            <a:cxnLst/>
            <a:rect l="l" t="t" r="r" b="b"/>
            <a:pathLst>
              <a:path w="71754" h="64135">
                <a:moveTo>
                  <a:pt x="0" y="32003"/>
                </a:moveTo>
                <a:lnTo>
                  <a:pt x="2809" y="19556"/>
                </a:lnTo>
                <a:lnTo>
                  <a:pt x="10477" y="9382"/>
                </a:lnTo>
                <a:lnTo>
                  <a:pt x="21859" y="2518"/>
                </a:lnTo>
                <a:lnTo>
                  <a:pt x="35814" y="0"/>
                </a:lnTo>
                <a:lnTo>
                  <a:pt x="49768" y="2518"/>
                </a:lnTo>
                <a:lnTo>
                  <a:pt x="61150" y="9382"/>
                </a:lnTo>
                <a:lnTo>
                  <a:pt x="68818" y="19556"/>
                </a:lnTo>
                <a:lnTo>
                  <a:pt x="71628" y="32003"/>
                </a:lnTo>
                <a:lnTo>
                  <a:pt x="68818" y="44451"/>
                </a:lnTo>
                <a:lnTo>
                  <a:pt x="61150" y="54625"/>
                </a:lnTo>
                <a:lnTo>
                  <a:pt x="49768" y="61489"/>
                </a:lnTo>
                <a:lnTo>
                  <a:pt x="35814" y="64007"/>
                </a:lnTo>
                <a:lnTo>
                  <a:pt x="21859" y="61489"/>
                </a:lnTo>
                <a:lnTo>
                  <a:pt x="10477" y="54625"/>
                </a:lnTo>
                <a:lnTo>
                  <a:pt x="2809" y="44451"/>
                </a:lnTo>
                <a:lnTo>
                  <a:pt x="0" y="3200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6332219" y="3092195"/>
            <a:ext cx="84773" cy="53340"/>
          </a:xfrm>
          <a:custGeom>
            <a:avLst/>
            <a:gdLst/>
            <a:ahLst/>
            <a:cxnLst/>
            <a:rect l="l" t="t" r="r" b="b"/>
            <a:pathLst>
              <a:path w="113029" h="53339">
                <a:moveTo>
                  <a:pt x="0" y="53339"/>
                </a:moveTo>
                <a:lnTo>
                  <a:pt x="112775" y="53339"/>
                </a:lnTo>
                <a:lnTo>
                  <a:pt x="112775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k object 22"/>
          <p:cNvSpPr/>
          <p:nvPr/>
        </p:nvSpPr>
        <p:spPr>
          <a:xfrm>
            <a:off x="6594444" y="3063367"/>
            <a:ext cx="86105" cy="98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k object 23"/>
          <p:cNvSpPr/>
          <p:nvPr/>
        </p:nvSpPr>
        <p:spPr>
          <a:xfrm>
            <a:off x="6719697" y="3106166"/>
            <a:ext cx="147542" cy="128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k object 24"/>
          <p:cNvSpPr/>
          <p:nvPr/>
        </p:nvSpPr>
        <p:spPr>
          <a:xfrm>
            <a:off x="6260211" y="2833116"/>
            <a:ext cx="579596" cy="775970"/>
          </a:xfrm>
          <a:custGeom>
            <a:avLst/>
            <a:gdLst/>
            <a:ahLst/>
            <a:cxnLst/>
            <a:rect l="l" t="t" r="r" b="b"/>
            <a:pathLst>
              <a:path w="772795" h="775970">
                <a:moveTo>
                  <a:pt x="0" y="775716"/>
                </a:moveTo>
                <a:lnTo>
                  <a:pt x="772668" y="775716"/>
                </a:lnTo>
                <a:lnTo>
                  <a:pt x="772668" y="0"/>
                </a:lnTo>
                <a:lnTo>
                  <a:pt x="0" y="0"/>
                </a:lnTo>
                <a:lnTo>
                  <a:pt x="0" y="775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k object 25"/>
          <p:cNvSpPr/>
          <p:nvPr/>
        </p:nvSpPr>
        <p:spPr>
          <a:xfrm>
            <a:off x="5530977" y="1676400"/>
            <a:ext cx="3258979" cy="3816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228601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1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Shape 29"/>
          <p:cNvSpPr txBox="1"/>
          <p:nvPr/>
        </p:nvSpPr>
        <p:spPr>
          <a:xfrm>
            <a:off x="799645" y="930234"/>
            <a:ext cx="1957200" cy="8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pic>
        <p:nvPicPr>
          <p:cNvPr id="6" name="Picture 2" descr="Image result for the trust for the america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49" y="176786"/>
            <a:ext cx="1285932" cy="7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07" y="1366033"/>
            <a:ext cx="1533752" cy="39170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99645" y="1295400"/>
            <a:ext cx="648155" cy="506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 bwMode="auto">
          <a:xfrm>
            <a:off x="0" y="24184"/>
            <a:ext cx="6858000" cy="152602"/>
            <a:chOff x="0" y="15484"/>
            <a:chExt cx="12240" cy="356"/>
          </a:xfrm>
        </p:grpSpPr>
        <p:sp>
          <p:nvSpPr>
            <p:cNvPr id="10" name="Rectangle 9"/>
            <p:cNvSpPr>
              <a:spLocks/>
            </p:cNvSpPr>
            <p:nvPr userDrawn="1"/>
          </p:nvSpPr>
          <p:spPr bwMode="auto">
            <a:xfrm>
              <a:off x="0" y="15484"/>
              <a:ext cx="4221" cy="356"/>
            </a:xfrm>
            <a:prstGeom prst="rect">
              <a:avLst/>
            </a:prstGeom>
            <a:solidFill>
              <a:srgbClr val="EB8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/>
            </p:cNvSpPr>
            <p:nvPr userDrawn="1"/>
          </p:nvSpPr>
          <p:spPr bwMode="auto">
            <a:xfrm>
              <a:off x="5840" y="15484"/>
              <a:ext cx="3781" cy="356"/>
            </a:xfrm>
            <a:prstGeom prst="rect">
              <a:avLst/>
            </a:prstGeom>
            <a:solidFill>
              <a:srgbClr val="1E2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/>
            </p:cNvSpPr>
            <p:nvPr userDrawn="1"/>
          </p:nvSpPr>
          <p:spPr bwMode="auto">
            <a:xfrm>
              <a:off x="4213" y="15484"/>
              <a:ext cx="1627" cy="356"/>
            </a:xfrm>
            <a:prstGeom prst="rect">
              <a:avLst/>
            </a:prstGeom>
            <a:solidFill>
              <a:srgbClr val="689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/>
            </p:cNvSpPr>
            <p:nvPr userDrawn="1"/>
          </p:nvSpPr>
          <p:spPr bwMode="auto">
            <a:xfrm>
              <a:off x="9621" y="15484"/>
              <a:ext cx="2619" cy="356"/>
            </a:xfrm>
            <a:prstGeom prst="rect">
              <a:avLst/>
            </a:prstGeom>
            <a:solidFill>
              <a:srgbClr val="0E9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6629400"/>
            <a:ext cx="8153400" cy="190718"/>
            <a:chOff x="0" y="15484"/>
            <a:chExt cx="12240" cy="356"/>
          </a:xfrm>
        </p:grpSpPr>
        <p:sp>
          <p:nvSpPr>
            <p:cNvPr id="15" name="Rectangle 14"/>
            <p:cNvSpPr>
              <a:spLocks/>
            </p:cNvSpPr>
            <p:nvPr userDrawn="1"/>
          </p:nvSpPr>
          <p:spPr bwMode="auto">
            <a:xfrm>
              <a:off x="0" y="15484"/>
              <a:ext cx="4221" cy="356"/>
            </a:xfrm>
            <a:prstGeom prst="rect">
              <a:avLst/>
            </a:prstGeom>
            <a:solidFill>
              <a:srgbClr val="EB8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/>
            </p:cNvSpPr>
            <p:nvPr userDrawn="1"/>
          </p:nvSpPr>
          <p:spPr bwMode="auto">
            <a:xfrm>
              <a:off x="5840" y="15484"/>
              <a:ext cx="3781" cy="356"/>
            </a:xfrm>
            <a:prstGeom prst="rect">
              <a:avLst/>
            </a:prstGeom>
            <a:solidFill>
              <a:srgbClr val="1E2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/>
            </p:cNvSpPr>
            <p:nvPr userDrawn="1"/>
          </p:nvSpPr>
          <p:spPr bwMode="auto">
            <a:xfrm>
              <a:off x="4213" y="15484"/>
              <a:ext cx="1627" cy="356"/>
            </a:xfrm>
            <a:prstGeom prst="rect">
              <a:avLst/>
            </a:prstGeom>
            <a:solidFill>
              <a:srgbClr val="689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/>
            </p:cNvSpPr>
            <p:nvPr userDrawn="1"/>
          </p:nvSpPr>
          <p:spPr bwMode="auto">
            <a:xfrm>
              <a:off x="9621" y="15484"/>
              <a:ext cx="2619" cy="356"/>
            </a:xfrm>
            <a:prstGeom prst="rect">
              <a:avLst/>
            </a:prstGeom>
            <a:solidFill>
              <a:srgbClr val="0E9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object 2"/>
          <p:cNvSpPr txBox="1"/>
          <p:nvPr userDrawn="1"/>
        </p:nvSpPr>
        <p:spPr>
          <a:xfrm>
            <a:off x="8072205" y="3777498"/>
            <a:ext cx="1029403" cy="285190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1444" marR="40005" algn="r">
              <a:spcBef>
                <a:spcPts val="79"/>
              </a:spcBef>
            </a:pPr>
            <a:r>
              <a:rPr sz="800" spc="-4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Antigua </a:t>
            </a:r>
            <a:r>
              <a:rPr sz="8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&amp;</a:t>
            </a:r>
            <a:r>
              <a:rPr sz="800" spc="-34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sz="800" spc="-4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Barbuda  </a:t>
            </a:r>
            <a:endParaRPr lang="en-US" sz="800" spc="-4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Argentina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Belize</a:t>
            </a:r>
          </a:p>
          <a:p>
            <a:pPr marL="121444" marR="40005" algn="r">
              <a:spcBef>
                <a:spcPts val="79"/>
              </a:spcBef>
            </a:pPr>
            <a:r>
              <a:rPr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Brazil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Chile </a:t>
            </a:r>
            <a:endParaRPr lang="en-US" sz="800" spc="-4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Colombia </a:t>
            </a:r>
            <a:endParaRPr lang="en-US" sz="800" spc="-4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Costa</a:t>
            </a:r>
            <a:r>
              <a:rPr sz="800" spc="-68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Rica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Dominican</a:t>
            </a:r>
            <a:r>
              <a:rPr sz="800" spc="-3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sz="800" spc="-4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Republic </a:t>
            </a:r>
            <a:endParaRPr lang="en-US" sz="800" spc="-4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Ecuador</a:t>
            </a:r>
            <a:endParaRPr lang="en-US" sz="800" spc="-4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El</a:t>
            </a:r>
            <a:r>
              <a:rPr sz="800" spc="-6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sz="8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Salvador 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G</a:t>
            </a: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ua</a:t>
            </a:r>
            <a:r>
              <a:rPr sz="800" spc="-8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t</a:t>
            </a:r>
            <a:r>
              <a:rPr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em</a:t>
            </a: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a</a:t>
            </a:r>
            <a:r>
              <a:rPr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la 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Honduras </a:t>
            </a:r>
            <a:endParaRPr lang="en-US" sz="800" spc="-4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Jamaica</a:t>
            </a:r>
          </a:p>
          <a:p>
            <a:pPr marL="121444" marR="40005" algn="r">
              <a:spcBef>
                <a:spcPts val="79"/>
              </a:spcBef>
            </a:pPr>
            <a:r>
              <a:rPr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Mexico 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Panama </a:t>
            </a:r>
            <a:endParaRPr lang="en-US" sz="800" spc="-4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Peru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Puerto Rico</a:t>
            </a: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St</a:t>
            </a:r>
            <a:r>
              <a:rPr sz="800" spc="-4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. Kits </a:t>
            </a:r>
            <a:r>
              <a:rPr sz="8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&amp;</a:t>
            </a:r>
            <a:r>
              <a:rPr sz="800" spc="-8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Nevis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St</a:t>
            </a:r>
            <a:r>
              <a:rPr sz="800" spc="-4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.</a:t>
            </a:r>
            <a:r>
              <a:rPr sz="800" spc="-60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Luci</a:t>
            </a:r>
            <a:r>
              <a:rPr lang="en-US"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a</a:t>
            </a: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St</a:t>
            </a:r>
            <a:r>
              <a:rPr sz="800" spc="-4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. Vincent </a:t>
            </a:r>
            <a:endParaRPr lang="en-US" sz="800" spc="-4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1444" marR="40005" algn="r">
              <a:spcBef>
                <a:spcPts val="79"/>
              </a:spcBef>
            </a:pPr>
            <a:r>
              <a:rPr sz="800" spc="-4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Venezuela</a:t>
            </a:r>
            <a:endParaRPr sz="80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</p:txBody>
      </p:sp>
      <p:grpSp>
        <p:nvGrpSpPr>
          <p:cNvPr id="20" name="Group 19"/>
          <p:cNvGrpSpPr>
            <a:grpSpLocks/>
          </p:cNvGrpSpPr>
          <p:nvPr userDrawn="1"/>
        </p:nvGrpSpPr>
        <p:grpSpPr bwMode="auto">
          <a:xfrm flipV="1">
            <a:off x="0" y="792305"/>
            <a:ext cx="6942656" cy="45895"/>
            <a:chOff x="0" y="15484"/>
            <a:chExt cx="12240" cy="356"/>
          </a:xfrm>
        </p:grpSpPr>
        <p:sp>
          <p:nvSpPr>
            <p:cNvPr id="21" name="Rectangle 20"/>
            <p:cNvSpPr>
              <a:spLocks/>
            </p:cNvSpPr>
            <p:nvPr userDrawn="1"/>
          </p:nvSpPr>
          <p:spPr bwMode="auto">
            <a:xfrm>
              <a:off x="0" y="15484"/>
              <a:ext cx="4221" cy="356"/>
            </a:xfrm>
            <a:prstGeom prst="rect">
              <a:avLst/>
            </a:prstGeom>
            <a:solidFill>
              <a:srgbClr val="EB8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/>
            </p:cNvSpPr>
            <p:nvPr userDrawn="1"/>
          </p:nvSpPr>
          <p:spPr bwMode="auto">
            <a:xfrm>
              <a:off x="5840" y="15484"/>
              <a:ext cx="3781" cy="356"/>
            </a:xfrm>
            <a:prstGeom prst="rect">
              <a:avLst/>
            </a:prstGeom>
            <a:solidFill>
              <a:srgbClr val="1E2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/>
            </p:cNvSpPr>
            <p:nvPr userDrawn="1"/>
          </p:nvSpPr>
          <p:spPr bwMode="auto">
            <a:xfrm>
              <a:off x="4213" y="15484"/>
              <a:ext cx="1627" cy="356"/>
            </a:xfrm>
            <a:prstGeom prst="rect">
              <a:avLst/>
            </a:prstGeom>
            <a:solidFill>
              <a:srgbClr val="689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 bwMode="auto">
            <a:xfrm>
              <a:off x="9621" y="15484"/>
              <a:ext cx="2619" cy="356"/>
            </a:xfrm>
            <a:prstGeom prst="rect">
              <a:avLst/>
            </a:prstGeom>
            <a:solidFill>
              <a:srgbClr val="0E9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496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1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4449" y="280873"/>
            <a:ext cx="197510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9921" y="1411605"/>
            <a:ext cx="73441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3495E-2C45-46E3-BBED-428042470E7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8A74-2525-4AC7-9399-27926C846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6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thetrustfortheamericas.org/map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hetrustfortheamericas.org/about-us#nav-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hyperlink" Target="https://www.thetrustfortheamericas.org/our-wo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" y="887839"/>
            <a:ext cx="1603956" cy="1069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" y="5521055"/>
            <a:ext cx="1598396" cy="1065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4359414"/>
            <a:ext cx="1604769" cy="1070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" y="3203986"/>
            <a:ext cx="1605044" cy="1070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" y="2041645"/>
            <a:ext cx="1615413" cy="1076942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2438400" y="3335364"/>
            <a:ext cx="4149566" cy="8072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lang="es-ES" sz="2700" b="1" spc="-64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Presentación Institucional</a:t>
            </a:r>
            <a:endParaRPr sz="27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pPr marL="476" algn="ctr">
              <a:spcBef>
                <a:spcPts val="64"/>
              </a:spcBef>
            </a:pPr>
            <a:r>
              <a:rPr lang="en-US" sz="2400" spc="-64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2019</a:t>
            </a:r>
            <a:endParaRPr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6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342133"/>
            <a:ext cx="678322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>
              <a:spcBef>
                <a:spcPts val="71"/>
              </a:spcBef>
            </a:pPr>
            <a:r>
              <a:rPr lang="es-ES" sz="2100" b="1" kern="0" spc="-4" dirty="0" smtClean="0">
                <a:solidFill>
                  <a:sysClr val="windowText" lastClr="000000"/>
                </a:solidFill>
                <a:latin typeface="+mn-lt"/>
                <a:cs typeface="Microsoft Tai Le"/>
              </a:rPr>
              <a:t>POETA: Oportunidades Económicas a Través de la Tecnología</a:t>
            </a:r>
            <a:endParaRPr lang="es-ES" sz="1650" kern="0" dirty="0">
              <a:solidFill>
                <a:sysClr val="windowText" lastClr="000000"/>
              </a:solidFill>
              <a:latin typeface="+mn-lt"/>
              <a:cs typeface="Microsoft Tai Le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5666449" y="4229100"/>
            <a:ext cx="939641" cy="219261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1444" marR="40005">
              <a:spcBef>
                <a:spcPts val="79"/>
              </a:spcBef>
            </a:pP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Antigua 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&amp;</a:t>
            </a:r>
            <a:r>
              <a:rPr sz="788" spc="-3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Barbuda  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Argentina</a:t>
            </a:r>
            <a:endParaRPr sz="788" dirty="0">
              <a:latin typeface="Corbel Light" panose="020B0303020204020204" pitchFamily="34" charset="0"/>
              <a:cs typeface="Calibri"/>
            </a:endParaRPr>
          </a:p>
          <a:p>
            <a:pPr marL="121444" marR="394335"/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Brazil  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Chile  Colombia  Costa</a:t>
            </a:r>
            <a:r>
              <a:rPr sz="788" spc="-6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Rica</a:t>
            </a:r>
            <a:endParaRPr sz="788" dirty="0">
              <a:latin typeface="Corbel Light" panose="020B0303020204020204" pitchFamily="34" charset="0"/>
              <a:cs typeface="Calibri"/>
            </a:endParaRPr>
          </a:p>
          <a:p>
            <a:pPr marL="121444" marR="3810"/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Dominican</a:t>
            </a:r>
            <a:r>
              <a:rPr sz="788" spc="-30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Republic  Ecuador</a:t>
            </a:r>
            <a:endParaRPr sz="788" dirty="0">
              <a:latin typeface="Corbel Light" panose="020B0303020204020204" pitchFamily="34" charset="0"/>
              <a:cs typeface="Calibri"/>
            </a:endParaRPr>
          </a:p>
          <a:p>
            <a:pPr marL="121444" marR="364331"/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El</a:t>
            </a:r>
            <a:r>
              <a:rPr sz="788" spc="-6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Salvador  G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ua</a:t>
            </a:r>
            <a:r>
              <a:rPr sz="788" spc="-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t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em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a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la  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Honduras  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Mexico  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Panama  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Peru</a:t>
            </a:r>
            <a:endParaRPr sz="788" dirty="0">
              <a:latin typeface="Corbel Light" panose="020B0303020204020204" pitchFamily="34" charset="0"/>
              <a:cs typeface="Calibri"/>
            </a:endParaRPr>
          </a:p>
          <a:p>
            <a:pPr marL="121444"/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St. Kits 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&amp;</a:t>
            </a:r>
            <a:r>
              <a:rPr sz="788" spc="-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Nevis</a:t>
            </a:r>
            <a:endParaRPr sz="788" dirty="0">
              <a:latin typeface="Corbel Light" panose="020B0303020204020204" pitchFamily="34" charset="0"/>
              <a:cs typeface="Calibri"/>
            </a:endParaRPr>
          </a:p>
          <a:p>
            <a:pPr marL="121444" marR="49530" indent="-112395">
              <a:spcBef>
                <a:spcPts val="4"/>
              </a:spcBef>
              <a:tabLst>
                <a:tab pos="883444" algn="l"/>
              </a:tabLst>
            </a:pP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   </a:t>
            </a:r>
            <a:r>
              <a:rPr sz="788" spc="-11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St.</a:t>
            </a:r>
            <a:r>
              <a:rPr sz="788" spc="-60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Lucia </a:t>
            </a:r>
            <a:r>
              <a:rPr sz="788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               </a:t>
            </a:r>
            <a:r>
              <a:rPr sz="788" spc="60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788" spc="-4" dirty="0">
                <a:solidFill>
                  <a:srgbClr val="3A3838"/>
                </a:solidFill>
                <a:latin typeface="Corbel Light" panose="020B0303020204020204" pitchFamily="34" charset="0"/>
                <a:cs typeface="Calibri"/>
              </a:rPr>
              <a:t>St. Vincent  Venezuela</a:t>
            </a:r>
            <a:endParaRPr sz="788" dirty="0">
              <a:latin typeface="Corbel Light" panose="020B0303020204020204" pitchFamily="34" charset="0"/>
              <a:cs typeface="Calibri"/>
            </a:endParaRPr>
          </a:p>
        </p:txBody>
      </p:sp>
      <p:sp>
        <p:nvSpPr>
          <p:cNvPr id="24" name="object 25"/>
          <p:cNvSpPr txBox="1"/>
          <p:nvPr/>
        </p:nvSpPr>
        <p:spPr>
          <a:xfrm>
            <a:off x="209559" y="1219723"/>
            <a:ext cx="5819056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 marR="3810" indent="-171450">
              <a:spcBef>
                <a:spcPts val="71"/>
              </a:spcBef>
              <a:buClr>
                <a:srgbClr val="FF9900"/>
              </a:buClr>
              <a:buFont typeface="Wingdings"/>
              <a:buChar char=""/>
              <a:tabLst>
                <a:tab pos="181451" algn="l"/>
              </a:tabLst>
            </a:pPr>
            <a:r>
              <a:rPr lang="es-ES" sz="1400" spc="-8" dirty="0">
                <a:solidFill>
                  <a:srgbClr val="404040"/>
                </a:solidFill>
                <a:cs typeface="Microsoft Tai Le"/>
              </a:rPr>
              <a:t>Diseñado para </a:t>
            </a:r>
            <a:r>
              <a:rPr lang="es-ES" sz="1400" spc="-8" dirty="0" smtClean="0">
                <a:solidFill>
                  <a:srgbClr val="404040"/>
                </a:solidFill>
                <a:cs typeface="Microsoft Tai Le"/>
              </a:rPr>
              <a:t>proveer habilidades necesarias para los “trabajos del futuro” y así brindar oportunidades</a:t>
            </a:r>
            <a:r>
              <a:rPr sz="1400" spc="-4" dirty="0" smtClean="0">
                <a:solidFill>
                  <a:srgbClr val="404040"/>
                </a:solidFill>
                <a:cs typeface="Microsoft Tai Le"/>
              </a:rPr>
              <a:t> </a:t>
            </a:r>
            <a:r>
              <a:rPr lang="es-ES" sz="1400" b="1" spc="-4" dirty="0">
                <a:solidFill>
                  <a:schemeClr val="accent6">
                    <a:lumMod val="75000"/>
                  </a:schemeClr>
                </a:solidFill>
                <a:cs typeface="Microsoft Tai Le"/>
              </a:rPr>
              <a:t>económicas e inclusión social </a:t>
            </a:r>
            <a:r>
              <a:rPr lang="es-ES" sz="1400" spc="-4" dirty="0">
                <a:solidFill>
                  <a:srgbClr val="404040"/>
                </a:solidFill>
                <a:cs typeface="Microsoft Tai Le"/>
              </a:rPr>
              <a:t>para </a:t>
            </a:r>
            <a:r>
              <a:rPr lang="es-ES" sz="1400" b="1" spc="-4" dirty="0">
                <a:solidFill>
                  <a:srgbClr val="404040"/>
                </a:solidFill>
                <a:cs typeface="Microsoft Tai Le"/>
              </a:rPr>
              <a:t>comunidades </a:t>
            </a:r>
            <a:r>
              <a:rPr lang="es-ES" sz="1400" b="1" spc="-4" dirty="0" smtClean="0">
                <a:solidFill>
                  <a:schemeClr val="accent6">
                    <a:lumMod val="75000"/>
                  </a:schemeClr>
                </a:solidFill>
                <a:cs typeface="Microsoft Tai Le"/>
              </a:rPr>
              <a:t>vulnerables mediante el uso de tecnologías</a:t>
            </a:r>
            <a:r>
              <a:rPr lang="es-ES" sz="1400" b="1" spc="-4" dirty="0" smtClean="0">
                <a:solidFill>
                  <a:srgbClr val="404040"/>
                </a:solidFill>
                <a:cs typeface="Microsoft Tai Le"/>
              </a:rPr>
              <a:t>.</a:t>
            </a:r>
            <a:endParaRPr sz="1400" dirty="0">
              <a:cs typeface="Microsoft Tai Le"/>
            </a:endParaRPr>
          </a:p>
        </p:txBody>
      </p:sp>
      <p:sp>
        <p:nvSpPr>
          <p:cNvPr id="25" name="object 26"/>
          <p:cNvSpPr txBox="1"/>
          <p:nvPr/>
        </p:nvSpPr>
        <p:spPr>
          <a:xfrm>
            <a:off x="586130" y="2929888"/>
            <a:ext cx="1996951" cy="21688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s-ES" sz="1350" spc="-11" dirty="0">
                <a:solidFill>
                  <a:srgbClr val="404040"/>
                </a:solidFill>
                <a:cs typeface="Microsoft Tai Le"/>
              </a:rPr>
              <a:t>Proyectos que incluye</a:t>
            </a:r>
            <a:r>
              <a:rPr sz="1350" spc="-4" dirty="0">
                <a:solidFill>
                  <a:srgbClr val="404040"/>
                </a:solidFill>
                <a:cs typeface="Microsoft Tai Le"/>
              </a:rPr>
              <a:t>:</a:t>
            </a:r>
            <a:endParaRPr sz="1350" dirty="0">
              <a:cs typeface="Microsoft Tai Le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1048630" y="3349774"/>
            <a:ext cx="2152174" cy="2028440"/>
          </a:xfrm>
          <a:prstGeom prst="rect">
            <a:avLst/>
          </a:prstGeom>
        </p:spPr>
        <p:txBody>
          <a:bodyPr vert="horz" wrap="square" lIns="0" tIns="58103" rIns="0" bIns="0" rtlCol="0">
            <a:spAutoFit/>
          </a:bodyPr>
          <a:lstStyle/>
          <a:p>
            <a:pPr marL="224314" indent="-214789">
              <a:spcBef>
                <a:spcPts val="458"/>
              </a:spcBef>
              <a:buClr>
                <a:srgbClr val="FF9900"/>
              </a:buClr>
              <a:buFont typeface="Wingdings"/>
              <a:buChar char=""/>
              <a:tabLst>
                <a:tab pos="224790" algn="l"/>
              </a:tabLst>
            </a:pPr>
            <a:r>
              <a:rPr sz="1350" spc="-4" dirty="0">
                <a:solidFill>
                  <a:srgbClr val="404040"/>
                </a:solidFill>
                <a:cs typeface="Microsoft Tai Le"/>
              </a:rPr>
              <a:t>VIVE-Mexico</a:t>
            </a:r>
            <a:endParaRPr sz="1350" dirty="0">
              <a:cs typeface="Microsoft Tai Le"/>
            </a:endParaRPr>
          </a:p>
          <a:p>
            <a:pPr marL="224314" indent="-214789">
              <a:spcBef>
                <a:spcPts val="379"/>
              </a:spcBef>
              <a:buClr>
                <a:srgbClr val="FF9900"/>
              </a:buClr>
              <a:buFont typeface="Wingdings"/>
              <a:buChar char=""/>
              <a:tabLst>
                <a:tab pos="224790" algn="l"/>
              </a:tabLst>
            </a:pPr>
            <a:r>
              <a:rPr sz="1350" spc="-8" dirty="0">
                <a:solidFill>
                  <a:srgbClr val="404040"/>
                </a:solidFill>
                <a:cs typeface="Microsoft Tai Le"/>
              </a:rPr>
              <a:t>POETA</a:t>
            </a:r>
            <a:r>
              <a:rPr sz="1350" spc="-11" dirty="0">
                <a:solidFill>
                  <a:srgbClr val="404040"/>
                </a:solidFill>
                <a:cs typeface="Microsoft Tai Le"/>
              </a:rPr>
              <a:t> </a:t>
            </a:r>
            <a:r>
              <a:rPr sz="1350" spc="-4" dirty="0">
                <a:solidFill>
                  <a:srgbClr val="404040"/>
                </a:solidFill>
                <a:cs typeface="Microsoft Tai Le"/>
              </a:rPr>
              <a:t>YouthSpark-Regional</a:t>
            </a:r>
            <a:endParaRPr sz="1350" dirty="0">
              <a:cs typeface="Microsoft Tai Le"/>
            </a:endParaRPr>
          </a:p>
          <a:p>
            <a:pPr marL="224314" indent="-214789">
              <a:spcBef>
                <a:spcPts val="368"/>
              </a:spcBef>
              <a:buClr>
                <a:srgbClr val="FF9900"/>
              </a:buClr>
              <a:buFont typeface="Wingdings"/>
              <a:buChar char=""/>
              <a:tabLst>
                <a:tab pos="224790" algn="l"/>
              </a:tabLst>
            </a:pPr>
            <a:r>
              <a:rPr sz="1350" spc="-8" dirty="0">
                <a:solidFill>
                  <a:srgbClr val="404040"/>
                </a:solidFill>
                <a:cs typeface="Microsoft Tai Le"/>
              </a:rPr>
              <a:t>OIM-Colombia</a:t>
            </a:r>
            <a:endParaRPr sz="1350" dirty="0">
              <a:cs typeface="Microsoft Tai Le"/>
            </a:endParaRPr>
          </a:p>
          <a:p>
            <a:pPr marL="224314" indent="-214789">
              <a:spcBef>
                <a:spcPts val="379"/>
              </a:spcBef>
              <a:buClr>
                <a:srgbClr val="FF9900"/>
              </a:buClr>
              <a:buFont typeface="Wingdings"/>
              <a:buChar char=""/>
              <a:tabLst>
                <a:tab pos="224790" algn="l"/>
              </a:tabLst>
            </a:pPr>
            <a:r>
              <a:rPr sz="1350" spc="-4" dirty="0">
                <a:solidFill>
                  <a:srgbClr val="404040"/>
                </a:solidFill>
                <a:cs typeface="Microsoft Tai Le"/>
              </a:rPr>
              <a:t>MasterCard–Colombia</a:t>
            </a:r>
            <a:endParaRPr sz="1350" dirty="0">
              <a:cs typeface="Microsoft Tai Le"/>
            </a:endParaRPr>
          </a:p>
          <a:p>
            <a:pPr marL="224314" indent="-214789">
              <a:spcBef>
                <a:spcPts val="379"/>
              </a:spcBef>
              <a:buClr>
                <a:srgbClr val="FF9900"/>
              </a:buClr>
              <a:buFont typeface="Wingdings"/>
              <a:buChar char=""/>
              <a:tabLst>
                <a:tab pos="224790" algn="l"/>
              </a:tabLst>
            </a:pPr>
            <a:r>
              <a:rPr sz="1350" spc="-4" dirty="0">
                <a:solidFill>
                  <a:srgbClr val="404040"/>
                </a:solidFill>
                <a:cs typeface="Microsoft Tai Le"/>
              </a:rPr>
              <a:t>AES-Puerto</a:t>
            </a:r>
            <a:r>
              <a:rPr sz="1350" spc="15" dirty="0">
                <a:solidFill>
                  <a:srgbClr val="404040"/>
                </a:solidFill>
                <a:cs typeface="Microsoft Tai Le"/>
              </a:rPr>
              <a:t> </a:t>
            </a:r>
            <a:r>
              <a:rPr sz="1350" spc="-4" dirty="0">
                <a:solidFill>
                  <a:srgbClr val="404040"/>
                </a:solidFill>
                <a:cs typeface="Microsoft Tai Le"/>
              </a:rPr>
              <a:t>Rico</a:t>
            </a:r>
            <a:endParaRPr sz="1350" dirty="0">
              <a:cs typeface="Microsoft Tai Le"/>
            </a:endParaRPr>
          </a:p>
          <a:p>
            <a:pPr marL="224314" indent="-214789">
              <a:spcBef>
                <a:spcPts val="371"/>
              </a:spcBef>
              <a:buClr>
                <a:srgbClr val="FF9900"/>
              </a:buClr>
              <a:buFont typeface="Wingdings"/>
              <a:buChar char=""/>
              <a:tabLst>
                <a:tab pos="224790" algn="l"/>
              </a:tabLst>
            </a:pPr>
            <a:r>
              <a:rPr sz="1350" spc="-4" dirty="0">
                <a:solidFill>
                  <a:srgbClr val="404040"/>
                </a:solidFill>
                <a:cs typeface="Microsoft Tai Le"/>
              </a:rPr>
              <a:t>A </a:t>
            </a:r>
            <a:r>
              <a:rPr sz="1350" spc="-8" dirty="0">
                <a:solidFill>
                  <a:srgbClr val="404040"/>
                </a:solidFill>
                <a:cs typeface="Microsoft Tai Le"/>
              </a:rPr>
              <a:t>New</a:t>
            </a:r>
            <a:r>
              <a:rPr sz="1350" spc="11" dirty="0">
                <a:solidFill>
                  <a:srgbClr val="404040"/>
                </a:solidFill>
                <a:cs typeface="Microsoft Tai Le"/>
              </a:rPr>
              <a:t> </a:t>
            </a:r>
            <a:r>
              <a:rPr sz="1350" spc="-4" dirty="0">
                <a:solidFill>
                  <a:srgbClr val="404040"/>
                </a:solidFill>
                <a:cs typeface="Microsoft Tai Le"/>
              </a:rPr>
              <a:t>Path–Jamaica</a:t>
            </a:r>
            <a:endParaRPr sz="1350" dirty="0">
              <a:cs typeface="Microsoft Tai Le"/>
            </a:endParaRPr>
          </a:p>
          <a:p>
            <a:pPr marL="224314" indent="-214789">
              <a:spcBef>
                <a:spcPts val="379"/>
              </a:spcBef>
              <a:buClr>
                <a:srgbClr val="FF9900"/>
              </a:buClr>
              <a:buFont typeface="Wingdings"/>
              <a:buChar char=""/>
              <a:tabLst>
                <a:tab pos="224790" algn="l"/>
              </a:tabLst>
            </a:pPr>
            <a:r>
              <a:rPr lang="es-ES" sz="1350" spc="-4" dirty="0">
                <a:solidFill>
                  <a:srgbClr val="404040"/>
                </a:solidFill>
                <a:cs typeface="Microsoft Tai Le"/>
              </a:rPr>
              <a:t>Programas para migrantes y refugiados</a:t>
            </a:r>
            <a:endParaRPr sz="1350" dirty="0">
              <a:cs typeface="Microsoft Tai Le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067545" y="1905000"/>
            <a:ext cx="5323855" cy="3886200"/>
            <a:chOff x="3793292" y="2899408"/>
            <a:chExt cx="2886172" cy="2079117"/>
          </a:xfrm>
        </p:grpSpPr>
        <p:sp>
          <p:nvSpPr>
            <p:cNvPr id="4" name="object 5"/>
            <p:cNvSpPr/>
            <p:nvPr/>
          </p:nvSpPr>
          <p:spPr>
            <a:xfrm>
              <a:off x="4727125" y="2994279"/>
              <a:ext cx="109727" cy="1817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6"/>
            <p:cNvSpPr/>
            <p:nvPr/>
          </p:nvSpPr>
          <p:spPr>
            <a:xfrm>
              <a:off x="3793292" y="2899408"/>
              <a:ext cx="2403729" cy="20791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7"/>
            <p:cNvSpPr/>
            <p:nvPr/>
          </p:nvSpPr>
          <p:spPr>
            <a:xfrm>
              <a:off x="5289480" y="3622927"/>
              <a:ext cx="187451" cy="3097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8"/>
            <p:cNvSpPr/>
            <p:nvPr/>
          </p:nvSpPr>
          <p:spPr>
            <a:xfrm>
              <a:off x="4368222" y="2919982"/>
              <a:ext cx="149733" cy="2480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9"/>
            <p:cNvSpPr/>
            <p:nvPr/>
          </p:nvSpPr>
          <p:spPr>
            <a:xfrm>
              <a:off x="5155749" y="4227575"/>
              <a:ext cx="172593" cy="2846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10"/>
            <p:cNvSpPr/>
            <p:nvPr/>
          </p:nvSpPr>
          <p:spPr>
            <a:xfrm>
              <a:off x="4600251" y="3094862"/>
              <a:ext cx="145161" cy="2400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1"/>
            <p:cNvSpPr/>
            <p:nvPr/>
          </p:nvSpPr>
          <p:spPr>
            <a:xfrm>
              <a:off x="4961438" y="3721226"/>
              <a:ext cx="149733" cy="2480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2"/>
            <p:cNvSpPr/>
            <p:nvPr/>
          </p:nvSpPr>
          <p:spPr>
            <a:xfrm>
              <a:off x="4803704" y="3046857"/>
              <a:ext cx="92583" cy="1531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3"/>
            <p:cNvSpPr/>
            <p:nvPr/>
          </p:nvSpPr>
          <p:spPr>
            <a:xfrm>
              <a:off x="5054022" y="4060697"/>
              <a:ext cx="115443" cy="1897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4"/>
            <p:cNvSpPr/>
            <p:nvPr/>
          </p:nvSpPr>
          <p:spPr>
            <a:xfrm>
              <a:off x="5158035" y="3345179"/>
              <a:ext cx="115443" cy="1897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5"/>
            <p:cNvSpPr/>
            <p:nvPr/>
          </p:nvSpPr>
          <p:spPr>
            <a:xfrm>
              <a:off x="4986585" y="3402329"/>
              <a:ext cx="115443" cy="1897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6"/>
            <p:cNvSpPr/>
            <p:nvPr/>
          </p:nvSpPr>
          <p:spPr>
            <a:xfrm>
              <a:off x="4877999" y="3506342"/>
              <a:ext cx="115443" cy="1908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7"/>
            <p:cNvSpPr/>
            <p:nvPr/>
          </p:nvSpPr>
          <p:spPr>
            <a:xfrm>
              <a:off x="4861998" y="3090290"/>
              <a:ext cx="74294" cy="1200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8"/>
            <p:cNvSpPr/>
            <p:nvPr/>
          </p:nvSpPr>
          <p:spPr>
            <a:xfrm>
              <a:off x="4920291" y="3156583"/>
              <a:ext cx="73151" cy="1211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9"/>
            <p:cNvSpPr/>
            <p:nvPr/>
          </p:nvSpPr>
          <p:spPr>
            <a:xfrm>
              <a:off x="4732838" y="3193161"/>
              <a:ext cx="92583" cy="1531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20"/>
            <p:cNvSpPr/>
            <p:nvPr/>
          </p:nvSpPr>
          <p:spPr>
            <a:xfrm>
              <a:off x="4859712" y="3302889"/>
              <a:ext cx="110870" cy="1840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1"/>
            <p:cNvSpPr/>
            <p:nvPr/>
          </p:nvSpPr>
          <p:spPr>
            <a:xfrm>
              <a:off x="4771701" y="3320033"/>
              <a:ext cx="92583" cy="1520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2"/>
            <p:cNvSpPr/>
            <p:nvPr/>
          </p:nvSpPr>
          <p:spPr>
            <a:xfrm>
              <a:off x="4674545" y="3251453"/>
              <a:ext cx="97155" cy="1600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3"/>
            <p:cNvSpPr/>
            <p:nvPr/>
          </p:nvSpPr>
          <p:spPr>
            <a:xfrm>
              <a:off x="4578534" y="3330321"/>
              <a:ext cx="83438" cy="994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4"/>
            <p:cNvSpPr/>
            <p:nvPr/>
          </p:nvSpPr>
          <p:spPr>
            <a:xfrm>
              <a:off x="4870000" y="3196589"/>
              <a:ext cx="73151" cy="1211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9"/>
            <p:cNvSpPr/>
            <p:nvPr/>
          </p:nvSpPr>
          <p:spPr>
            <a:xfrm>
              <a:off x="5842693" y="3235450"/>
              <a:ext cx="836771" cy="1044893"/>
            </a:xfrm>
            <a:custGeom>
              <a:avLst/>
              <a:gdLst/>
              <a:ahLst/>
              <a:cxnLst/>
              <a:rect l="l" t="t" r="r" b="b"/>
              <a:pathLst>
                <a:path w="1115695" h="1393189">
                  <a:moveTo>
                    <a:pt x="1115568" y="0"/>
                  </a:moveTo>
                  <a:lnTo>
                    <a:pt x="0" y="696468"/>
                  </a:lnTo>
                  <a:lnTo>
                    <a:pt x="1115568" y="1392936"/>
                  </a:lnTo>
                  <a:lnTo>
                    <a:pt x="1115568" y="0"/>
                  </a:lnTo>
                  <a:close/>
                </a:path>
              </a:pathLst>
            </a:custGeom>
            <a:solidFill>
              <a:srgbClr val="F09C0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31"/>
            <p:cNvSpPr/>
            <p:nvPr/>
          </p:nvSpPr>
          <p:spPr>
            <a:xfrm>
              <a:off x="4579391" y="3334796"/>
              <a:ext cx="90297" cy="738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2"/>
            <p:cNvSpPr/>
            <p:nvPr/>
          </p:nvSpPr>
          <p:spPr>
            <a:xfrm>
              <a:off x="4715693" y="3082575"/>
              <a:ext cx="89726" cy="777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4"/>
            <p:cNvSpPr/>
            <p:nvPr/>
          </p:nvSpPr>
          <p:spPr>
            <a:xfrm>
              <a:off x="4615873" y="3045189"/>
              <a:ext cx="289022" cy="1368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28615" y="2697540"/>
            <a:ext cx="1383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S" sz="2400" b="1" dirty="0" smtClean="0">
                <a:solidFill>
                  <a:schemeClr val="accent1">
                    <a:lumMod val="75000"/>
                  </a:schemeClr>
                </a:solidFill>
              </a:rPr>
              <a:t>200</a:t>
            </a:r>
          </a:p>
          <a:p>
            <a:pPr algn="r"/>
            <a:r>
              <a:rPr lang="es-US" sz="1600" b="1" dirty="0" smtClean="0">
                <a:solidFill>
                  <a:schemeClr val="accent1">
                    <a:lumMod val="75000"/>
                  </a:schemeClr>
                </a:solidFill>
              </a:rPr>
              <a:t>Centros de </a:t>
            </a:r>
          </a:p>
          <a:p>
            <a:pPr algn="r"/>
            <a:r>
              <a:rPr lang="es-US" sz="1600" b="1" dirty="0" smtClean="0">
                <a:solidFill>
                  <a:schemeClr val="accent1">
                    <a:lumMod val="75000"/>
                  </a:schemeClr>
                </a:solidFill>
              </a:rPr>
              <a:t>Innovación en</a:t>
            </a:r>
          </a:p>
          <a:p>
            <a:pPr algn="r"/>
            <a:r>
              <a:rPr lang="es-US" sz="24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</a:p>
          <a:p>
            <a:pPr algn="r"/>
            <a:r>
              <a:rPr lang="es-US" sz="1600" b="1" dirty="0" smtClean="0">
                <a:solidFill>
                  <a:schemeClr val="accent1">
                    <a:lumMod val="75000"/>
                  </a:schemeClr>
                </a:solidFill>
              </a:rPr>
              <a:t>Países</a:t>
            </a:r>
            <a:endParaRPr lang="es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208325" y="2278588"/>
            <a:ext cx="4353307" cy="719908"/>
          </a:xfrm>
          <a:prstGeom prst="rect">
            <a:avLst/>
          </a:prstGeom>
        </p:spPr>
        <p:txBody>
          <a:bodyPr vert="horz" wrap="square" lIns="0" tIns="88106" rIns="0" bIns="0" rtlCol="0">
            <a:spAutoFit/>
          </a:bodyPr>
          <a:lstStyle/>
          <a:p>
            <a:pPr marL="180975" indent="-171450">
              <a:spcBef>
                <a:spcPts val="694"/>
              </a:spcBef>
              <a:buClr>
                <a:srgbClr val="FF9900"/>
              </a:buClr>
              <a:buFont typeface="Wingdings"/>
              <a:buChar char=""/>
              <a:tabLst>
                <a:tab pos="180975" algn="l"/>
              </a:tabLst>
            </a:pPr>
            <a:r>
              <a:rPr lang="es-ES" b="1" spc="4" dirty="0">
                <a:solidFill>
                  <a:srgbClr val="404040"/>
                </a:solidFill>
                <a:cs typeface="Arial"/>
              </a:rPr>
              <a:t>Laboratorios de Innovación</a:t>
            </a:r>
            <a:endParaRPr dirty="0">
              <a:cs typeface="Arial"/>
            </a:endParaRPr>
          </a:p>
          <a:p>
            <a:pPr marL="180975" indent="-171450">
              <a:spcBef>
                <a:spcPts val="623"/>
              </a:spcBef>
              <a:buClr>
                <a:srgbClr val="FF9900"/>
              </a:buClr>
              <a:buFont typeface="Wingdings"/>
              <a:buChar char=""/>
              <a:tabLst>
                <a:tab pos="180975" algn="l"/>
              </a:tabLst>
            </a:pPr>
            <a:r>
              <a:rPr lang="es-ES" b="1" spc="-8" dirty="0">
                <a:solidFill>
                  <a:srgbClr val="404040"/>
                </a:solidFill>
                <a:cs typeface="Arial"/>
              </a:rPr>
              <a:t>Programas de Gobierno Abierto</a:t>
            </a:r>
            <a:endParaRPr dirty="0">
              <a:cs typeface="Arial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541319" y="3086450"/>
            <a:ext cx="3382137" cy="571150"/>
          </a:xfrm>
          <a:prstGeom prst="rect">
            <a:avLst/>
          </a:prstGeom>
        </p:spPr>
        <p:txBody>
          <a:bodyPr vert="horz" wrap="square" lIns="0" tIns="57626" rIns="0" bIns="0" rtlCol="0">
            <a:spAutoFit/>
          </a:bodyPr>
          <a:lstStyle/>
          <a:p>
            <a:pPr marL="224314" indent="-214789">
              <a:spcBef>
                <a:spcPts val="454"/>
              </a:spcBef>
              <a:buClr>
                <a:srgbClr val="FF9900"/>
              </a:buClr>
              <a:buFont typeface="Wingdings"/>
              <a:buChar char=""/>
              <a:tabLst>
                <a:tab pos="224790" algn="l"/>
              </a:tabLst>
            </a:pPr>
            <a:r>
              <a:rPr lang="es-ES" sz="1500" spc="-8" dirty="0">
                <a:solidFill>
                  <a:srgbClr val="404040"/>
                </a:solidFill>
                <a:cs typeface="Microsoft Sans Serif"/>
              </a:rPr>
              <a:t>Con </a:t>
            </a:r>
            <a:r>
              <a:rPr lang="es-ES" sz="1500" spc="-8" dirty="0" err="1">
                <a:solidFill>
                  <a:srgbClr val="404040"/>
                </a:solidFill>
                <a:cs typeface="Microsoft Sans Serif"/>
              </a:rPr>
              <a:t>Replicabilidad</a:t>
            </a:r>
            <a:r>
              <a:rPr lang="es-ES" sz="1500" spc="-8" dirty="0">
                <a:solidFill>
                  <a:srgbClr val="404040"/>
                </a:solidFill>
                <a:cs typeface="Microsoft Sans Serif"/>
              </a:rPr>
              <a:t> y Escalabilidad</a:t>
            </a:r>
            <a:endParaRPr sz="1500" dirty="0">
              <a:cs typeface="Microsoft Sans Serif"/>
            </a:endParaRPr>
          </a:p>
          <a:p>
            <a:pPr marL="224314" indent="-214789">
              <a:spcBef>
                <a:spcPts val="375"/>
              </a:spcBef>
              <a:buClr>
                <a:srgbClr val="FF9900"/>
              </a:buClr>
              <a:buFont typeface="Wingdings"/>
              <a:buChar char=""/>
              <a:tabLst>
                <a:tab pos="224790" algn="l"/>
              </a:tabLst>
            </a:pPr>
            <a:r>
              <a:rPr lang="es-ES" sz="1500" spc="-19" dirty="0">
                <a:solidFill>
                  <a:srgbClr val="404040"/>
                </a:solidFill>
                <a:cs typeface="Microsoft Sans Serif"/>
              </a:rPr>
              <a:t>Trabajo conjunto </a:t>
            </a:r>
            <a:r>
              <a:rPr lang="es-ES" sz="1500" spc="-19" dirty="0" smtClean="0">
                <a:solidFill>
                  <a:srgbClr val="404040"/>
                </a:solidFill>
                <a:cs typeface="Microsoft Sans Serif"/>
              </a:rPr>
              <a:t>público </a:t>
            </a:r>
            <a:r>
              <a:rPr lang="es-ES" sz="1500" spc="-19" dirty="0">
                <a:solidFill>
                  <a:srgbClr val="404040"/>
                </a:solidFill>
                <a:cs typeface="Microsoft Sans Serif"/>
              </a:rPr>
              <a:t>- privado</a:t>
            </a:r>
            <a:endParaRPr sz="1500" dirty="0">
              <a:cs typeface="Microsoft Sans Serif"/>
            </a:endParaRPr>
          </a:p>
        </p:txBody>
      </p:sp>
      <p:sp>
        <p:nvSpPr>
          <p:cNvPr id="6" name="object 12"/>
          <p:cNvSpPr/>
          <p:nvPr/>
        </p:nvSpPr>
        <p:spPr>
          <a:xfrm>
            <a:off x="2651229" y="990600"/>
            <a:ext cx="5254521" cy="5393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0" y="342133"/>
            <a:ext cx="678322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>
              <a:spcBef>
                <a:spcPts val="71"/>
              </a:spcBef>
            </a:pPr>
            <a:r>
              <a:rPr lang="es-ES" sz="2100" b="1" kern="0" spc="-4" dirty="0" smtClean="0">
                <a:solidFill>
                  <a:sysClr val="windowText" lastClr="000000"/>
                </a:solidFill>
                <a:latin typeface="+mn-lt"/>
                <a:cs typeface="Microsoft Tai Le"/>
              </a:rPr>
              <a:t>Iniciativa DIA: Democratizando la Innovación en las Américas</a:t>
            </a:r>
            <a:endParaRPr lang="es-ES" sz="1650" kern="0" dirty="0">
              <a:solidFill>
                <a:sysClr val="windowText" lastClr="000000"/>
              </a:solidFill>
              <a:latin typeface="+mn-lt"/>
              <a:cs typeface="Microsoft Tai L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9702" y="6163832"/>
            <a:ext cx="4255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Belize  I  Colombia    I   Costa Rica   I   Jamaica   I   Mexico</a:t>
            </a:r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3581400" y="990600"/>
            <a:ext cx="16002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576204" y="1838701"/>
            <a:ext cx="2207025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391614" y="3657600"/>
            <a:ext cx="1523476" cy="8792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92742" y="1933463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IMPACTO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4454" y="3560458"/>
            <a:ext cx="142032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S" sz="2800" b="1" dirty="0" smtClean="0">
                <a:solidFill>
                  <a:schemeClr val="accent1">
                    <a:lumMod val="75000"/>
                  </a:schemeClr>
                </a:solidFill>
              </a:rPr>
              <a:t>497</a:t>
            </a:r>
          </a:p>
          <a:p>
            <a:pPr algn="r"/>
            <a:r>
              <a:rPr lang="es-US" b="1" dirty="0" smtClean="0">
                <a:solidFill>
                  <a:schemeClr val="accent1">
                    <a:lumMod val="75000"/>
                  </a:schemeClr>
                </a:solidFill>
              </a:rPr>
              <a:t>Proyectos</a:t>
            </a:r>
          </a:p>
          <a:p>
            <a:pPr algn="r"/>
            <a:r>
              <a:rPr lang="es-US" b="1" dirty="0" smtClean="0">
                <a:solidFill>
                  <a:schemeClr val="accent1">
                    <a:lumMod val="75000"/>
                  </a:schemeClr>
                </a:solidFill>
              </a:rPr>
              <a:t>Innovadores </a:t>
            </a:r>
          </a:p>
          <a:p>
            <a:pPr algn="r"/>
            <a:r>
              <a:rPr lang="es-US" b="1" dirty="0" smtClean="0">
                <a:solidFill>
                  <a:schemeClr val="accent1">
                    <a:lumMod val="75000"/>
                  </a:schemeClr>
                </a:solidFill>
              </a:rPr>
              <a:t>Disruptivos</a:t>
            </a:r>
            <a:endParaRPr lang="es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42104" y="1952181"/>
            <a:ext cx="12981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S" sz="2800" b="1" dirty="0" smtClean="0">
                <a:solidFill>
                  <a:schemeClr val="accent6">
                    <a:lumMod val="75000"/>
                  </a:schemeClr>
                </a:solidFill>
              </a:rPr>
              <a:t>3.172</a:t>
            </a:r>
          </a:p>
          <a:p>
            <a:pPr algn="r"/>
            <a:r>
              <a:rPr lang="es-US" sz="1400" b="1" dirty="0" smtClean="0">
                <a:solidFill>
                  <a:schemeClr val="accent6">
                    <a:lumMod val="75000"/>
                  </a:schemeClr>
                </a:solidFill>
              </a:rPr>
              <a:t>Beneficiarios</a:t>
            </a:r>
          </a:p>
          <a:p>
            <a:pPr algn="r"/>
            <a:r>
              <a:rPr lang="es-US" sz="1400" b="1" dirty="0" smtClean="0">
                <a:solidFill>
                  <a:schemeClr val="accent6">
                    <a:lumMod val="75000"/>
                  </a:schemeClr>
                </a:solidFill>
              </a:rPr>
              <a:t>Empoderados</a:t>
            </a:r>
          </a:p>
          <a:p>
            <a:pPr algn="r"/>
            <a:r>
              <a:rPr lang="es-US" sz="1400" b="1" dirty="0" smtClean="0">
                <a:solidFill>
                  <a:schemeClr val="accent6">
                    <a:lumMod val="75000"/>
                  </a:schemeClr>
                </a:solidFill>
              </a:rPr>
              <a:t>Mediante</a:t>
            </a:r>
          </a:p>
          <a:p>
            <a:pPr algn="r"/>
            <a:r>
              <a:rPr lang="es-US" sz="1400" b="1" dirty="0" smtClean="0">
                <a:solidFill>
                  <a:schemeClr val="accent6">
                    <a:lumMod val="75000"/>
                  </a:schemeClr>
                </a:solidFill>
              </a:rPr>
              <a:t>Entrenamiento</a:t>
            </a:r>
            <a:endParaRPr lang="es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object 25"/>
          <p:cNvSpPr txBox="1"/>
          <p:nvPr/>
        </p:nvSpPr>
        <p:spPr>
          <a:xfrm>
            <a:off x="198800" y="971280"/>
            <a:ext cx="5819056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 marR="3810" indent="-171450">
              <a:spcBef>
                <a:spcPts val="71"/>
              </a:spcBef>
              <a:buClr>
                <a:srgbClr val="FF9900"/>
              </a:buClr>
              <a:buFont typeface="Wingdings"/>
              <a:buChar char=""/>
              <a:tabLst>
                <a:tab pos="181451" algn="l"/>
              </a:tabLst>
            </a:pPr>
            <a:r>
              <a:rPr lang="es-US" sz="1400" spc="-8" dirty="0" smtClean="0">
                <a:solidFill>
                  <a:srgbClr val="404040"/>
                </a:solidFill>
                <a:cs typeface="Microsoft Tai Le"/>
              </a:rPr>
              <a:t>Diseñado para promover la </a:t>
            </a:r>
            <a:r>
              <a:rPr lang="es-US" sz="1400" b="1" spc="-4" dirty="0" smtClean="0">
                <a:solidFill>
                  <a:schemeClr val="accent6">
                    <a:lumMod val="75000"/>
                  </a:schemeClr>
                </a:solidFill>
                <a:cs typeface="Microsoft Tai Le"/>
              </a:rPr>
              <a:t>innovación </a:t>
            </a:r>
            <a:r>
              <a:rPr lang="es-US" sz="1400" spc="-8" dirty="0" smtClean="0">
                <a:solidFill>
                  <a:srgbClr val="404040"/>
                </a:solidFill>
                <a:cs typeface="Microsoft Tai Le"/>
              </a:rPr>
              <a:t>de modo que las poblaciones vulnerables puedan crear sus propios emprendimientos y </a:t>
            </a:r>
            <a:r>
              <a:rPr lang="es-US" sz="1400" b="1" spc="-4" dirty="0" smtClean="0">
                <a:solidFill>
                  <a:schemeClr val="accent6">
                    <a:lumMod val="75000"/>
                  </a:schemeClr>
                </a:solidFill>
                <a:cs typeface="Microsoft Tai Le"/>
              </a:rPr>
              <a:t>llevarlos al mercado</a:t>
            </a:r>
            <a:r>
              <a:rPr lang="es-US" sz="1400" b="1" spc="-4" dirty="0" smtClean="0">
                <a:solidFill>
                  <a:srgbClr val="404040"/>
                </a:solidFill>
                <a:cs typeface="Microsoft Tai Le"/>
              </a:rPr>
              <a:t>.</a:t>
            </a:r>
            <a:endParaRPr lang="es-US" sz="1400" dirty="0">
              <a:cs typeface="Microsoft Tai Le"/>
            </a:endParaRPr>
          </a:p>
        </p:txBody>
      </p:sp>
    </p:spTree>
    <p:extLst>
      <p:ext uri="{BB962C8B-B14F-4D97-AF65-F5344CB8AC3E}">
        <p14:creationId xmlns:p14="http://schemas.microsoft.com/office/powerpoint/2010/main" val="15466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  <a:extLst>
              <a:ext uri="{FF2B5EF4-FFF2-40B4-BE49-F238E27FC236}">
                <a16:creationId xmlns="" xmlns:a16="http://schemas.microsoft.com/office/drawing/2014/main" id="{8B14309F-96E9-BB43-934B-685A2BAA7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72" r="12260"/>
          <a:stretch/>
        </p:blipFill>
        <p:spPr>
          <a:xfrm>
            <a:off x="304800" y="1447800"/>
            <a:ext cx="6659090" cy="3199425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0" y="342133"/>
            <a:ext cx="678322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>
              <a:spcBef>
                <a:spcPts val="71"/>
              </a:spcBef>
            </a:pPr>
            <a:r>
              <a:rPr lang="es-ES" sz="2100" b="1" kern="0" spc="-4" dirty="0" smtClean="0">
                <a:solidFill>
                  <a:sysClr val="windowText" lastClr="000000"/>
                </a:solidFill>
                <a:latin typeface="+mn-lt"/>
                <a:cs typeface="Microsoft Tai Le"/>
              </a:rPr>
              <a:t>Presencia</a:t>
            </a:r>
            <a:endParaRPr lang="es-ES" sz="1650" kern="0" dirty="0">
              <a:solidFill>
                <a:sysClr val="windowText" lastClr="000000"/>
              </a:solidFill>
              <a:latin typeface="+mn-lt"/>
              <a:cs typeface="Microsoft Tai 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2" y="4795838"/>
            <a:ext cx="2071869" cy="1381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3" y="4824746"/>
            <a:ext cx="20574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46" y="4830100"/>
            <a:ext cx="1834361" cy="13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342133"/>
            <a:ext cx="6791770" cy="5408913"/>
            <a:chOff x="0" y="342133"/>
            <a:chExt cx="6791770" cy="5408913"/>
          </a:xfrm>
        </p:grpSpPr>
        <p:pic>
          <p:nvPicPr>
            <p:cNvPr id="2" name="Imagen 6">
              <a:extLst>
                <a:ext uri="{FF2B5EF4-FFF2-40B4-BE49-F238E27FC236}">
                  <a16:creationId xmlns="" xmlns:a16="http://schemas.microsoft.com/office/drawing/2014/main" id="{4D2C17F9-913B-B34D-8A3C-DCA7D2C0C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55"/>
            <a:stretch/>
          </p:blipFill>
          <p:spPr>
            <a:xfrm>
              <a:off x="381000" y="1447800"/>
              <a:ext cx="6410770" cy="4303246"/>
            </a:xfrm>
            <a:prstGeom prst="rect">
              <a:avLst/>
            </a:prstGeom>
            <a:effectLst/>
          </p:spPr>
        </p:pic>
        <p:sp>
          <p:nvSpPr>
            <p:cNvPr id="3" name="object 2"/>
            <p:cNvSpPr txBox="1">
              <a:spLocks/>
            </p:cNvSpPr>
            <p:nvPr/>
          </p:nvSpPr>
          <p:spPr>
            <a:xfrm>
              <a:off x="0" y="342133"/>
              <a:ext cx="6783229" cy="332303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9525" algn="r">
                <a:spcBef>
                  <a:spcPts val="71"/>
                </a:spcBef>
              </a:pPr>
              <a:r>
                <a:rPr lang="es-ES" sz="2100" b="1" kern="0" spc="-4" dirty="0" smtClean="0">
                  <a:solidFill>
                    <a:sysClr val="windowText" lastClr="000000"/>
                  </a:solidFill>
                  <a:latin typeface="+mn-lt"/>
                  <a:cs typeface="Microsoft Tai Le"/>
                </a:rPr>
                <a:t>Alcances y Beneficiarios 2018</a:t>
              </a:r>
              <a:endParaRPr lang="es-ES" sz="1650" kern="0" dirty="0">
                <a:solidFill>
                  <a:sysClr val="windowText" lastClr="000000"/>
                </a:solidFill>
                <a:latin typeface="+mn-lt"/>
                <a:cs typeface="Microsoft Tai Le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24000" y="1752600"/>
              <a:ext cx="4114800" cy="6096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RESULTADOS PROGRAMATICOS</a:t>
              </a:r>
              <a:r>
                <a:rPr lang="en-US" dirty="0" smtClean="0"/>
                <a:t>: 2018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81200" y="2514600"/>
              <a:ext cx="1143000" cy="304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ALCANCE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38600" y="2514600"/>
              <a:ext cx="1219200" cy="304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PERSONAS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48000" y="3200400"/>
              <a:ext cx="1066800" cy="304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GENERO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524000" y="3733800"/>
              <a:ext cx="1447800" cy="304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71% MUJERES, </a:t>
              </a:r>
              <a:br>
                <a:rPr lang="en-US" sz="1050" dirty="0" smtClean="0"/>
              </a:br>
              <a:r>
                <a:rPr lang="en-US" sz="1050" dirty="0" smtClean="0"/>
                <a:t>29% HOMBRES</a:t>
              </a:r>
              <a:endParaRPr lang="en-US" sz="105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38400" y="5181600"/>
              <a:ext cx="2362200" cy="457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73% DE LAS OPORTUNIDADES ECONOMICAS Y DE APRENDIZAJE FUERON A MUJERES</a:t>
              </a:r>
              <a:endParaRPr lang="en-US" sz="1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114800" y="3505200"/>
              <a:ext cx="1752600" cy="6096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52% DE LOS BENEFICIARIOS POR ACCESO A CENTROS TECNOLOGICOS FUERON MUJERES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7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="" xmlns:a16="http://schemas.microsoft.com/office/drawing/2014/main" id="{2F1D3A3B-BA32-5A4F-B064-98DE9C5BEB5D}"/>
              </a:ext>
            </a:extLst>
          </p:cNvPr>
          <p:cNvSpPr txBox="1"/>
          <p:nvPr/>
        </p:nvSpPr>
        <p:spPr>
          <a:xfrm>
            <a:off x="609600" y="2438400"/>
            <a:ext cx="5867400" cy="2667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Lara </a:t>
            </a:r>
            <a:r>
              <a:rPr lang="en-US" sz="1350" b="1" dirty="0">
                <a:solidFill>
                  <a:schemeClr val="accent1">
                    <a:lumMod val="50000"/>
                  </a:schemeClr>
                </a:solidFill>
              </a:rPr>
              <a:t>Bersano Calot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b="1" dirty="0" err="1">
                <a:solidFill>
                  <a:schemeClr val="accent1">
                    <a:lumMod val="50000"/>
                  </a:schemeClr>
                </a:solidFill>
              </a:rPr>
              <a:t>Directora</a:t>
            </a:r>
            <a:r>
              <a:rPr lang="en-US" sz="1350" b="1" dirty="0">
                <a:solidFill>
                  <a:schemeClr val="accent1">
                    <a:lumMod val="50000"/>
                  </a:schemeClr>
                </a:solidFill>
              </a:rPr>
              <a:t>, Comunicación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b="1" dirty="0">
                <a:solidFill>
                  <a:schemeClr val="accent1">
                    <a:lumMod val="50000"/>
                  </a:schemeClr>
                </a:solidFill>
              </a:rPr>
              <a:t>The Trust for the Americas – </a:t>
            </a:r>
            <a:r>
              <a:rPr lang="en-US" sz="1350" b="1" dirty="0" err="1">
                <a:solidFill>
                  <a:schemeClr val="accent1">
                    <a:lumMod val="50000"/>
                  </a:schemeClr>
                </a:solidFill>
              </a:rPr>
              <a:t>Organización</a:t>
            </a:r>
            <a:r>
              <a:rPr lang="en-US" sz="135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350" b="1" dirty="0" err="1">
                <a:solidFill>
                  <a:schemeClr val="accent1">
                    <a:lumMod val="50000"/>
                  </a:schemeClr>
                </a:solidFill>
              </a:rPr>
              <a:t>Estados</a:t>
            </a:r>
            <a:r>
              <a:rPr lang="en-US" sz="1350" b="1" dirty="0">
                <a:solidFill>
                  <a:schemeClr val="accent1">
                    <a:lumMod val="50000"/>
                  </a:schemeClr>
                </a:solidFill>
              </a:rPr>
              <a:t> Americanos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dirty="0" err="1">
                <a:solidFill>
                  <a:schemeClr val="accent1">
                    <a:lumMod val="50000"/>
                  </a:schemeClr>
                </a:solidFill>
              </a:rPr>
              <a:t>lbersano@trust-oea.org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M. +1 202 460 9573 </a:t>
            </a:r>
            <a:endParaRPr lang="en-US" sz="13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</a:rPr>
              <a:t>Oficina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: +1 202 3700761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1889 Constitution Ave 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NW, </a:t>
            </a:r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</a:rPr>
              <a:t>Piso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3 </a:t>
            </a:r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</a:rPr>
              <a:t>ofic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307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Washington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DC, 20006.- </a:t>
            </a:r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170" y="1447800"/>
            <a:ext cx="4572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err="1">
                <a:solidFill>
                  <a:srgbClr val="2C2D2E"/>
                </a:solidFill>
              </a:rPr>
              <a:t>The</a:t>
            </a:r>
            <a:r>
              <a:rPr lang="es-ES" sz="1400" dirty="0">
                <a:solidFill>
                  <a:srgbClr val="2C2D2E"/>
                </a:solidFill>
              </a:rPr>
              <a:t> Trust </a:t>
            </a:r>
            <a:r>
              <a:rPr lang="es-ES" sz="1400" dirty="0" err="1">
                <a:solidFill>
                  <a:srgbClr val="2C2D2E"/>
                </a:solidFill>
              </a:rPr>
              <a:t>for</a:t>
            </a:r>
            <a:r>
              <a:rPr lang="es-ES" sz="1400" dirty="0">
                <a:solidFill>
                  <a:srgbClr val="2C2D2E"/>
                </a:solidFill>
              </a:rPr>
              <a:t> </a:t>
            </a:r>
            <a:r>
              <a:rPr lang="es-ES" sz="1400" dirty="0" err="1">
                <a:solidFill>
                  <a:srgbClr val="2C2D2E"/>
                </a:solidFill>
              </a:rPr>
              <a:t>the</a:t>
            </a:r>
            <a:r>
              <a:rPr lang="es-ES" sz="1400" dirty="0">
                <a:solidFill>
                  <a:srgbClr val="2C2D2E"/>
                </a:solidFill>
              </a:rPr>
              <a:t> </a:t>
            </a:r>
            <a:r>
              <a:rPr lang="es-ES" sz="1400" dirty="0" err="1">
                <a:solidFill>
                  <a:srgbClr val="2C2D2E"/>
                </a:solidFill>
              </a:rPr>
              <a:t>Americas</a:t>
            </a:r>
            <a:r>
              <a:rPr lang="es-ES" sz="1400" dirty="0">
                <a:solidFill>
                  <a:srgbClr val="2C2D2E"/>
                </a:solidFill>
              </a:rPr>
              <a:t> es una entidad sin fines de lucro afiliada a la Organización de los Estados Americanos (OEA). Establecida en 1997 para promover alianzas público-privadas, </a:t>
            </a:r>
            <a:r>
              <a:rPr lang="es-ES" sz="1400" dirty="0" err="1">
                <a:solidFill>
                  <a:srgbClr val="2C2D2E"/>
                </a:solidFill>
              </a:rPr>
              <a:t>The</a:t>
            </a:r>
            <a:r>
              <a:rPr lang="es-ES" sz="1400" dirty="0">
                <a:solidFill>
                  <a:srgbClr val="2C2D2E"/>
                </a:solidFill>
              </a:rPr>
              <a:t> Trust ha implementado proyectos en 24 países y ha trabajado con más de 1,000 organizaciones en la región. Nuestras iniciativas buscan promover oportunidades educativas y económicas, así como la responsabilidad y transparencia del gobierno.</a:t>
            </a:r>
          </a:p>
          <a:p>
            <a:pPr algn="just"/>
            <a:r>
              <a:rPr lang="es-ES" sz="1400" dirty="0">
                <a:solidFill>
                  <a:srgbClr val="2C2D2E"/>
                </a:solidFill>
              </a:rPr>
              <a:t>Nuestra alianza única con la OEA nos permite tener acceso a los tomadores de decisiones dentro de la región. Esta asociación fundamental es la base a través de la cual creamos redes sólidas en todos los estados miembros y el sector privado. A través del desarrollo de nuestra región, </a:t>
            </a:r>
            <a:r>
              <a:rPr lang="es-ES" sz="1400" dirty="0" err="1">
                <a:solidFill>
                  <a:srgbClr val="2C2D2E"/>
                </a:solidFill>
              </a:rPr>
              <a:t>The</a:t>
            </a:r>
            <a:r>
              <a:rPr lang="es-ES" sz="1400" dirty="0">
                <a:solidFill>
                  <a:srgbClr val="2C2D2E"/>
                </a:solidFill>
              </a:rPr>
              <a:t> Trust continúa contribuyendo a superar los desafíos a través de alianzas estratégicas que promueven la cooperación para resultados sostenibles</a:t>
            </a:r>
            <a:r>
              <a:rPr lang="es-ES" sz="1400" dirty="0" smtClean="0">
                <a:solidFill>
                  <a:srgbClr val="2C2D2E"/>
                </a:solidFill>
              </a:rPr>
              <a:t>.</a:t>
            </a:r>
          </a:p>
          <a:p>
            <a:pPr algn="just"/>
            <a:endParaRPr lang="es-ES" sz="1400" dirty="0">
              <a:solidFill>
                <a:srgbClr val="2C2D2E"/>
              </a:solidFill>
            </a:endParaRPr>
          </a:p>
          <a:p>
            <a:r>
              <a:rPr lang="es-ES" sz="1400" i="1" dirty="0" err="1">
                <a:solidFill>
                  <a:srgbClr val="2C2D2E"/>
                </a:solidFill>
              </a:rPr>
              <a:t>TheTrust</a:t>
            </a:r>
            <a:r>
              <a:rPr lang="es-ES" sz="1400" i="1" dirty="0">
                <a:solidFill>
                  <a:srgbClr val="2C2D2E"/>
                </a:solidFill>
              </a:rPr>
              <a:t> </a:t>
            </a:r>
            <a:r>
              <a:rPr lang="es-ES" sz="1400" i="1" dirty="0" err="1">
                <a:solidFill>
                  <a:srgbClr val="2C2D2E"/>
                </a:solidFill>
              </a:rPr>
              <a:t>for</a:t>
            </a:r>
            <a:r>
              <a:rPr lang="es-ES" sz="1400" i="1" dirty="0">
                <a:solidFill>
                  <a:srgbClr val="2C2D2E"/>
                </a:solidFill>
              </a:rPr>
              <a:t> </a:t>
            </a:r>
            <a:r>
              <a:rPr lang="es-ES" sz="1400" i="1" dirty="0" err="1">
                <a:solidFill>
                  <a:srgbClr val="2C2D2E"/>
                </a:solidFill>
              </a:rPr>
              <a:t>the</a:t>
            </a:r>
            <a:r>
              <a:rPr lang="es-ES" sz="1400" i="1" dirty="0">
                <a:solidFill>
                  <a:srgbClr val="2C2D2E"/>
                </a:solidFill>
              </a:rPr>
              <a:t> </a:t>
            </a:r>
            <a:r>
              <a:rPr lang="es-ES" sz="1400" i="1" dirty="0" err="1">
                <a:solidFill>
                  <a:srgbClr val="2C2D2E"/>
                </a:solidFill>
              </a:rPr>
              <a:t>Americas</a:t>
            </a:r>
            <a:r>
              <a:rPr lang="es-ES" sz="1400" i="1" dirty="0">
                <a:solidFill>
                  <a:srgbClr val="2C2D2E"/>
                </a:solidFill>
              </a:rPr>
              <a:t> es una organización sin fines de lucro 501 (c) (3).</a:t>
            </a:r>
            <a:endParaRPr lang="es-ES" sz="1400" b="0" i="0" u="none" strike="noStrike" dirty="0">
              <a:solidFill>
                <a:srgbClr val="2C2D2E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499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dirty="0" smtClean="0"/>
              <a:t>Acerca del Trust </a:t>
            </a:r>
            <a:r>
              <a:rPr lang="es-US" sz="2800" dirty="0" err="1" smtClean="0"/>
              <a:t>for</a:t>
            </a:r>
            <a:r>
              <a:rPr lang="es-US" sz="2800" dirty="0" smtClean="0"/>
              <a:t> </a:t>
            </a:r>
            <a:r>
              <a:rPr lang="es-US" sz="2800" dirty="0" err="1" smtClean="0"/>
              <a:t>the</a:t>
            </a:r>
            <a:r>
              <a:rPr lang="es-US" sz="2800" dirty="0" smtClean="0"/>
              <a:t> </a:t>
            </a:r>
            <a:r>
              <a:rPr lang="es-US" sz="2800" dirty="0" err="1" smtClean="0"/>
              <a:t>Americas</a:t>
            </a:r>
            <a:endParaRPr lang="es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1379666" cy="103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107075"/>
            <a:ext cx="1387836" cy="921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" y="3152078"/>
            <a:ext cx="1387836" cy="925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175645"/>
            <a:ext cx="1393360" cy="1025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98300"/>
            <a:ext cx="1409700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>
            <a:extLst>
              <a:ext uri="{FF2B5EF4-FFF2-40B4-BE49-F238E27FC236}">
                <a16:creationId xmlns="" xmlns:a16="http://schemas.microsoft.com/office/drawing/2014/main" id="{EF7C2054-3D34-544D-902B-124A9C9FC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96" r="4444" b="5093"/>
          <a:stretch/>
        </p:blipFill>
        <p:spPr>
          <a:xfrm>
            <a:off x="3886200" y="2971800"/>
            <a:ext cx="3527110" cy="3429000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="" xmlns:a16="http://schemas.microsoft.com/office/drawing/2014/main" id="{EF7C2054-3D34-544D-902B-124A9C9FC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2" r="52222" b="1432"/>
          <a:stretch/>
        </p:blipFill>
        <p:spPr>
          <a:xfrm>
            <a:off x="152400" y="1066800"/>
            <a:ext cx="35962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hlinkClick r:id="rId2"/>
            <a:extLst>
              <a:ext uri="{FF2B5EF4-FFF2-40B4-BE49-F238E27FC236}">
                <a16:creationId xmlns="" xmlns:a16="http://schemas.microsoft.com/office/drawing/2014/main" id="{1676CF7D-339E-AE46-8B71-010C05628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24"/>
          <a:stretch/>
        </p:blipFill>
        <p:spPr>
          <a:xfrm>
            <a:off x="76200" y="852623"/>
            <a:ext cx="7239000" cy="2636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228600"/>
            <a:ext cx="1639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dirty="0" smtClean="0"/>
              <a:t>Directorio</a:t>
            </a:r>
            <a:endParaRPr lang="es-US" sz="2800" dirty="0"/>
          </a:p>
        </p:txBody>
      </p:sp>
      <p:pic>
        <p:nvPicPr>
          <p:cNvPr id="4" name="Imagen 1">
            <a:hlinkClick r:id="rId2"/>
            <a:extLst>
              <a:ext uri="{FF2B5EF4-FFF2-40B4-BE49-F238E27FC236}">
                <a16:creationId xmlns="" xmlns:a16="http://schemas.microsoft.com/office/drawing/2014/main" id="{82063BE8-E8DB-D649-9C06-6D2810E753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9"/>
          <a:stretch/>
        </p:blipFill>
        <p:spPr>
          <a:xfrm>
            <a:off x="76200" y="3488826"/>
            <a:ext cx="7239000" cy="3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4243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="" xmlns:a16="http://schemas.microsoft.com/office/drawing/2014/main" id="{B95C764C-951F-CB46-8810-43DA18B87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27"/>
          <a:stretch/>
        </p:blipFill>
        <p:spPr>
          <a:xfrm>
            <a:off x="28575" y="1219200"/>
            <a:ext cx="7162800" cy="2722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228600"/>
            <a:ext cx="268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dirty="0" smtClean="0"/>
              <a:t>Socios Inversores</a:t>
            </a:r>
            <a:endParaRPr lang="es-U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AF0CD1B-88B0-C644-BEAC-A6D9F1C69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22"/>
          <a:stretch/>
        </p:blipFill>
        <p:spPr>
          <a:xfrm>
            <a:off x="152400" y="4038600"/>
            <a:ext cx="7315200" cy="21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295400" y="342133"/>
            <a:ext cx="548782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>
              <a:spcBef>
                <a:spcPts val="71"/>
              </a:spcBef>
            </a:pPr>
            <a:r>
              <a:rPr lang="es-ES" sz="2100" b="1" kern="0" spc="-4" dirty="0" smtClean="0">
                <a:solidFill>
                  <a:sysClr val="windowText" lastClr="000000"/>
                </a:solidFill>
                <a:latin typeface="+mn-lt"/>
                <a:cs typeface="Microsoft Tai Le"/>
              </a:rPr>
              <a:t>Contribuciones y Donaciones 2014 - 2019</a:t>
            </a:r>
            <a:endParaRPr lang="es-ES" sz="1650" kern="0" dirty="0">
              <a:solidFill>
                <a:sysClr val="windowText" lastClr="000000"/>
              </a:solidFill>
              <a:latin typeface="+mn-lt"/>
              <a:cs typeface="Microsoft Tai Le"/>
            </a:endParaRPr>
          </a:p>
        </p:txBody>
      </p:sp>
      <p:graphicFrame>
        <p:nvGraphicFramePr>
          <p:cNvPr id="2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095232"/>
              </p:ext>
            </p:extLst>
          </p:nvPr>
        </p:nvGraphicFramePr>
        <p:xfrm>
          <a:off x="1524000" y="1600200"/>
          <a:ext cx="5638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" y="912799"/>
            <a:ext cx="1169576" cy="1754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" y="2751363"/>
            <a:ext cx="1162959" cy="17444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" y="4580164"/>
            <a:ext cx="116829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8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8"/>
          <p:cNvSpPr txBox="1">
            <a:spLocks/>
          </p:cNvSpPr>
          <p:nvPr/>
        </p:nvSpPr>
        <p:spPr>
          <a:xfrm>
            <a:off x="64656" y="5625487"/>
            <a:ext cx="4801499" cy="40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defRPr sz="36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lang="en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1085850"/>
            <a:ext cx="1220354" cy="722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7078" y="2559051"/>
            <a:ext cx="1635540" cy="406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4" y="3714956"/>
            <a:ext cx="1024729" cy="2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72100" y="2385732"/>
            <a:ext cx="803310" cy="697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9">
            <a:hlinkClick r:id="rId4"/>
            <a:extLst>
              <a:ext uri="{FF2B5EF4-FFF2-40B4-BE49-F238E27FC236}">
                <a16:creationId xmlns="" xmlns:a16="http://schemas.microsoft.com/office/drawing/2014/main" id="{35A8B161-EBC9-684E-A8E7-1942CBDDD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836769"/>
            <a:ext cx="7029450" cy="3504296"/>
          </a:xfrm>
          <a:prstGeom prst="rect">
            <a:avLst/>
          </a:prstGeom>
        </p:spPr>
      </p:pic>
      <p:sp>
        <p:nvSpPr>
          <p:cNvPr id="14" name="object 2"/>
          <p:cNvSpPr txBox="1">
            <a:spLocks/>
          </p:cNvSpPr>
          <p:nvPr/>
        </p:nvSpPr>
        <p:spPr>
          <a:xfrm>
            <a:off x="1295400" y="342133"/>
            <a:ext cx="548782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>
              <a:spcBef>
                <a:spcPts val="71"/>
              </a:spcBef>
            </a:pPr>
            <a:r>
              <a:rPr lang="es-ES" sz="2100" b="1" kern="0" spc="-4" dirty="0" smtClean="0">
                <a:solidFill>
                  <a:sysClr val="windowText" lastClr="000000"/>
                </a:solidFill>
                <a:latin typeface="+mn-lt"/>
                <a:cs typeface="Microsoft Tai Le"/>
              </a:rPr>
              <a:t>Programas</a:t>
            </a:r>
            <a:endParaRPr lang="es-ES" sz="1650" kern="0" dirty="0">
              <a:solidFill>
                <a:sysClr val="windowText" lastClr="000000"/>
              </a:solidFill>
              <a:latin typeface="+mn-lt"/>
              <a:cs typeface="Microsoft Tai Le"/>
            </a:endParaRPr>
          </a:p>
        </p:txBody>
      </p:sp>
    </p:spTree>
    <p:extLst>
      <p:ext uri="{BB962C8B-B14F-4D97-AF65-F5344CB8AC3E}">
        <p14:creationId xmlns:p14="http://schemas.microsoft.com/office/powerpoint/2010/main" val="9355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267</Words>
  <Application>Microsoft Office PowerPoint</Application>
  <PresentationFormat>On-screen Show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Corbel Light</vt:lpstr>
      <vt:lpstr>Garamond</vt:lpstr>
      <vt:lpstr>Microsoft Sans Serif</vt:lpstr>
      <vt:lpstr>Microsoft Tai Le</vt:lpstr>
      <vt:lpstr>Montserrat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Mor</dc:creator>
  <cp:keywords>Microsoft;PPP;Trust</cp:keywords>
  <cp:lastModifiedBy>Bersano, Lara</cp:lastModifiedBy>
  <cp:revision>41</cp:revision>
  <cp:lastPrinted>2019-08-29T19:51:51Z</cp:lastPrinted>
  <dcterms:created xsi:type="dcterms:W3CDTF">2019-02-08T22:02:33Z</dcterms:created>
  <dcterms:modified xsi:type="dcterms:W3CDTF">2019-10-09T14:43:13Z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2019-02-08T00:00:00Z</vt:filetime>
  </property>
</Properties>
</file>