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01_2628A888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7FFFC57F_AEDAABCE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100_0.xml" ContentType="application/vnd.ms-powerpoint.comments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notesMasterIdLst>
    <p:notesMasterId r:id="rId23"/>
  </p:notesMasterIdLst>
  <p:sldIdLst>
    <p:sldId id="2147468641" r:id="rId6"/>
    <p:sldId id="2147468748" r:id="rId7"/>
    <p:sldId id="2147468750" r:id="rId8"/>
    <p:sldId id="268" r:id="rId9"/>
    <p:sldId id="2147468735" r:id="rId10"/>
    <p:sldId id="2147468718" r:id="rId11"/>
    <p:sldId id="257" r:id="rId12"/>
    <p:sldId id="2147468747" r:id="rId13"/>
    <p:sldId id="2147468737" r:id="rId14"/>
    <p:sldId id="2147468671" r:id="rId15"/>
    <p:sldId id="2147468751" r:id="rId16"/>
    <p:sldId id="2147468738" r:id="rId17"/>
    <p:sldId id="264" r:id="rId18"/>
    <p:sldId id="2147468661" r:id="rId19"/>
    <p:sldId id="2147468744" r:id="rId20"/>
    <p:sldId id="256" r:id="rId21"/>
    <p:sldId id="2147468752" r:id="rId22"/>
  </p:sldIdLst>
  <p:sldSz cx="18288000" cy="10287000"/>
  <p:notesSz cx="6858000" cy="9144000"/>
  <p:embeddedFontLst>
    <p:embeddedFont>
      <p:font typeface="Arimo" panose="020F0502020204030204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Montserrat" pitchFamily="2" charset="77"/>
      <p:regular r:id="rId34"/>
      <p:bold r:id="rId35"/>
      <p:italic r:id="rId36"/>
      <p:boldItalic r:id="rId37"/>
    </p:embeddedFont>
    <p:embeddedFont>
      <p:font typeface="Montserrat Classic" pitchFamily="2" charset="77"/>
      <p:regular r:id="rId38"/>
      <p:bold r:id="rId39"/>
      <p:italic r:id="rId40"/>
      <p:boldItalic r:id="rId41"/>
    </p:embeddedFont>
    <p:embeddedFont>
      <p:font typeface="Montserrat Light" pitchFamily="2" charset="77"/>
      <p:regular r:id="rId42"/>
      <p:italic r:id="rId43"/>
    </p:embeddedFont>
    <p:embeddedFont>
      <p:font typeface="Montserrat Light Bold" pitchFamily="2" charset="77"/>
      <p:regular r:id="rId44"/>
      <p:bold r:id="rId45"/>
    </p:embeddedFont>
    <p:embeddedFont>
      <p:font typeface="Montserrat Medium" pitchFamily="2" charset="77"/>
      <p:regular r:id="rId46"/>
      <p:italic r:id="rId47"/>
    </p:embeddedFont>
    <p:embeddedFont>
      <p:font typeface="Montserrat SemiBold" pitchFamily="2" charset="77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194D21-9C22-613C-1443-20C23C9EDEC4}" name="María Alejandra Barrios" initials="MB" userId="S::mabarrios@trust-oea.org::8dfd6f45-92e4-4800-ae76-5b38ac232f1f" providerId="AD"/>
  <p188:author id="{29911B51-9705-FC79-5BC3-DAA061DDB2C1}" name="Alexander Figueroa" initials="AF" userId="S::afigueroa@trust-oea.org::948a850c-6223-4d52-b3c5-8268c335c58b" providerId="AD"/>
  <p188:author id="{2EBEC6C3-1FCE-61CD-87E5-A824ACF4F77E}" name="Carlos Escalante" initials="CE" userId="S::cescalante@trust-oea.org::6eea697a-f728-4074-b124-307ca1f62049" providerId="AD"/>
  <p188:author id="{7CC5AAE4-C8BA-CC4F-4BDB-F4B061058F42}" name="Isabella León" initials="IL" userId="S::ileon@trust-oea.org::8e0e4ef1-b645-4453-bced-a0b6e507522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45E"/>
    <a:srgbClr val="F98D29"/>
    <a:srgbClr val="FDB725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67F512-D43F-7540-930A-17AF8A9B2007}" v="1" dt="2022-07-29T14:57:18.241"/>
    <p1510:client id="{4FB37BBC-AEDA-3647-AE83-527B76E2E277}" v="1" dt="2022-07-29T18:34:02.8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4"/>
  </p:normalViewPr>
  <p:slideViewPr>
    <p:cSldViewPr snapToGrid="0">
      <p:cViewPr varScale="1">
        <p:scale>
          <a:sx n="58" d="100"/>
          <a:sy n="58" d="100"/>
        </p:scale>
        <p:origin x="264" y="6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6.fntdata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font" Target="fonts/font2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5.xml"/><Relationship Id="rId41" Type="http://schemas.openxmlformats.org/officeDocument/2006/relationships/font" Target="fonts/font18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microsoft.com/office/2018/10/relationships/authors" Target="authors.xml"/><Relationship Id="rId10" Type="http://schemas.openxmlformats.org/officeDocument/2006/relationships/slide" Target="slides/slide5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presProps" Target="presProps.xml"/></Relationships>
</file>

<file path=ppt/comments/modernComment_100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0CFB5F0-2E14-A542-B861-0DD327D38F24}" authorId="{2EBEC6C3-1FCE-61CD-87E5-A824ACF4F77E}" status="resolved" created="2022-06-20T17:13:00.10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6"/>
      <ac:grpSpMk id="7" creationId="{00000000-0000-0000-0000-000000000000}"/>
    </ac:deMkLst>
    <p188:txBody>
      <a:bodyPr/>
      <a:lstStyle/>
      <a:p>
        <a:r>
          <a:rPr lang="en-US"/>
          <a:t>Change for a dam</a:t>
        </a:r>
      </a:p>
    </p188:txBody>
  </p188:cm>
</p188:cmLst>
</file>

<file path=ppt/comments/modernComment_101_2628A88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6D2C914-CD62-5145-B604-2728FCDA9B5B}" authorId="{2EBEC6C3-1FCE-61CD-87E5-A824ACF4F77E}" status="resolved" created="2022-06-20T17:10:50.863">
    <pc:sldMkLst xmlns:pc="http://schemas.microsoft.com/office/powerpoint/2013/main/command">
      <pc:docMk/>
      <pc:sldMk cId="640198792" sldId="257"/>
    </pc:sldMkLst>
    <p188:replyLst>
      <p188:reply id="{526C01C4-FE49-B747-983A-A10B5B16B230}" authorId="{2EBEC6C3-1FCE-61CD-87E5-A824ACF4F77E}" created="2022-06-20T23:28:41.531">
        <p188:txBody>
          <a:bodyPr/>
          <a:lstStyle/>
          <a:p>
            <a:r>
              <a:rPr lang="en-US"/>
              <a:t>Ready
</a:t>
            </a:r>
          </a:p>
        </p188:txBody>
      </p188:reply>
    </p188:replyLst>
    <p188:txBody>
      <a:bodyPr/>
      <a:lstStyle/>
      <a:p>
        <a:r>
          <a:rPr lang="en-US"/>
          <a:t>Hilton, climber, bbva, bancamia, spanish and Costa Rican government, diageo, siemens, postobon, IOM, foundation Bavaria </a:t>
        </a:r>
      </a:p>
    </p188:txBody>
  </p188:cm>
</p188:cmLst>
</file>

<file path=ppt/comments/modernComment_7FFFC57F_AEDAABC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18CCD98-0023-734F-B3BC-44F1B8774F40}" authorId="{2EBEC6C3-1FCE-61CD-87E5-A824ACF4F77E}" created="2022-06-17T15:13:45.96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933566414" sldId="2147468671"/>
      <ac:spMk id="5" creationId="{5CB17698-DFA8-C016-AFBF-76ED93257C4D}"/>
    </ac:deMkLst>
    <p188:replyLst>
      <p188:reply id="{35800246-691D-B943-975F-921E050BD2F3}" authorId="{2EBEC6C3-1FCE-61CD-87E5-A824ACF4F77E}" created="2022-06-17T19:42:05.453">
        <p188:txBody>
          <a:bodyPr/>
          <a:lstStyle/>
          <a:p>
            <a:r>
              <a:rPr lang="en-US"/>
              <a:t>Maria Emma, Carolina corona and Natalia allenza</a:t>
            </a:r>
          </a:p>
        </p188:txBody>
      </p188:reply>
      <p188:reply id="{DE11FD5A-869D-4AC3-9C30-922C93A7FA2B}" authorId="{29911B51-9705-FC79-5BC3-DAA061DDB2C1}" created="2022-06-18T18:30:49.702">
        <p188:txBody>
          <a:bodyPr/>
          <a:lstStyle/>
          <a:p>
            <a:r>
              <a:rPr lang="en-US"/>
              <a:t>[@Carlos Escalante] Just FYI I sent an email to Carolina and MaEmm requesting their pictures.</a:t>
            </a:r>
          </a:p>
        </p188:txBody>
      </p188:reply>
    </p188:replyLst>
    <p188:txBody>
      <a:bodyPr/>
      <a:lstStyle/>
      <a:p>
        <a:r>
          <a:rPr lang="en-US"/>
          <a:t>[@Isabella León]</a:t>
        </a:r>
      </a:p>
    </p188:txBody>
  </p188:cm>
  <p188:cm id="{6CBA23EB-F512-B744-BFC2-CB2E50BFCF22}" authorId="{2EBEC6C3-1FCE-61CD-87E5-A824ACF4F77E}" created="2022-06-21T00:07:36.010">
    <pc:sldMkLst xmlns:pc="http://schemas.microsoft.com/office/powerpoint/2013/main/command">
      <pc:docMk/>
      <pc:sldMk cId="2933566414" sldId="2147468671"/>
    </pc:sldMkLst>
    <p188:replyLst>
      <p188:reply id="{10DA8FFE-FF97-4BD1-8B1A-6FDCB115E1E8}" authorId="{FB194D21-9C22-613C-1443-20C23C9EDEC4}" created="2022-06-21T00:42:22.414">
        <p188:txBody>
          <a:bodyPr/>
          <a:lstStyle/>
          <a:p>
            <a:r>
              <a:rPr lang="es-ES"/>
              <a:t>Hola Carlos, de POETA están todas, solo no ubico a Carolina, pero todo ok</a:t>
            </a:r>
          </a:p>
        </p188:txBody>
      </p188:reply>
      <p188:reply id="{C3C8AE04-0218-4561-B16B-890A2056F9C5}" authorId="{7CC5AAE4-C8BA-CC4F-4BDB-F4B061058F42}" created="2022-06-21T12:18:54.190">
        <p188:txBody>
          <a:bodyPr/>
          <a:lstStyle/>
          <a:p>
            <a:r>
              <a:rPr lang="en-US"/>
              <a:t>Todo perfecto</a:t>
            </a:r>
          </a:p>
        </p188:txBody>
      </p188:reply>
    </p188:replyLst>
    <p188:txBody>
      <a:bodyPr/>
      <a:lstStyle/>
      <a:p>
        <a:r>
          <a:rPr lang="en-US"/>
          <a:t>[@María Alejandra Barrios] + [@Isabella León]: porfa pueden verificar que los equipos de POETA y DIA estén completos porfa.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54DAA-2756-0649-A412-2DBF2A145098}" type="datetimeFigureOut">
              <a:rPr lang="en-US" smtClean="0"/>
              <a:t>7/29/22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0BD00-4150-3745-9CA2-D46AA3945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65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Joint projects and affiliated </a:t>
            </a:r>
            <a:br>
              <a:rPr lang="en-US"/>
            </a:br>
            <a:r>
              <a:rPr lang="en-US"/>
              <a:t>New Path </a:t>
            </a:r>
            <a:endParaRPr lang="es-C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56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9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5A0DB-96F4-4C77-8BB2-EE80E2259D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919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5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Key partnerships – work with OAS missions – 70% funding comes from private sector</a:t>
            </a:r>
          </a:p>
          <a:p>
            <a:endParaRPr lang="en-US" sz="2400"/>
          </a:p>
          <a:p>
            <a:r>
              <a:rPr lang="en-US" sz="240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F1583-B7FF-CC47-B59E-D8B5206B8C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115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Microsoft, Cemex, COPA, AES, Walmart with geographical and industry representation</a:t>
            </a:r>
          </a:p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F1583-B7FF-CC47-B59E-D8B5206B8C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564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1,000 over the years – currently </a:t>
            </a:r>
            <a:r>
              <a:rPr lang="en-US" err="1"/>
              <a:t>parterned</a:t>
            </a:r>
            <a:r>
              <a:rPr lang="en-US"/>
              <a:t> with 51 CSOs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93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Liase</a:t>
            </a:r>
            <a:r>
              <a:rPr lang="en-US">
                <a:cs typeface="Calibri"/>
              </a:rPr>
              <a:t> with leadership with our 352 centers and labs in  the hemisphere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F1583-B7FF-CC47-B59E-D8B5206B8C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11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Tell story of how POETA started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21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Tell story how we started DIA in 2016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2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C226-FC28-1290-667F-3DD294C1F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513FF-C58B-99AF-2A34-2A16441B3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F295C-EDC2-19C2-41C1-F4B01372B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2518F-DC8A-2320-A6F5-57B1E20B7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C4BEE-A766-5D97-FDBD-2E85DB41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68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C02C6-BEF9-C7E3-4E8C-308C42671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441BA-53CD-D763-A203-6FE4F0B46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AAF38-470A-2009-5F83-064A933ED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83884-EF7D-9550-C637-97F0BF04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A8D67-005D-68DC-013A-9892CBA4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16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DEDCE-458A-2355-2AA1-C535AA35D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F9427-DECB-C8B8-6F60-6600EDB73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8E0C2-BDEE-9D5F-32CE-EA743322D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0342B-8AC5-80F1-9912-46C014CA7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32C30-7587-87D1-EC6B-87E2C021D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57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3975C-F4C3-38D9-B4A7-23402C39A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7B941-3540-D101-0341-4FA85BE49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0BC94-8D63-A940-4F24-2BC4A6B9C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E9B8A-99EA-F052-3FA7-E465AC4A1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EE6D2-95E7-9A0B-0890-B1C269016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AC388-7884-D9AB-260E-44175D08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06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0CB49-840B-9954-EA04-8863E6B4E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A0D21-3D95-1CF3-B3F3-5FF4AE510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23804-8008-82D7-D547-11CA7A226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B067F-7FB3-2F40-7668-5CDE2D150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7CA36C-C567-8EAA-5E4F-78E638041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5E4C9E-33D4-0AFA-753F-2D4D668EF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2FA6E-CC14-EC52-84A3-AAEFB1D0A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B99566-A6AC-F9D7-6EFA-C6677374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65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5D58C-B59B-9CAE-4C46-7A748F9F7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DB09C7-4D22-D422-AE35-72910FA5B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8F12B-C29A-038D-EEAF-21359C21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5E701-4FE3-7F0F-3D12-9C0EDDA8D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2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8AE616-A341-5963-45B7-A41A59D01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92F30-F8A1-0E01-BADE-58C6148DA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1C36D-CE26-0C7A-954D-BC7CDB47E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51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6B39-62DC-942C-BD73-F2B184D37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2A007-A01F-8FDA-4CD3-F486636F0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3291A-403A-136B-6326-6B4713AAE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BDA14-9A63-9681-5BBC-FB157D78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593A1-2685-866B-8217-42E5CA126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0F5D8-BD8F-A584-080A-5221A9242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49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243AC-2336-E96F-5B3F-1A6C3D0D3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961FCC-C3DC-B45C-F124-23AC811090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4F3F2-589D-45D1-66E6-3CAA7BC68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DED680-CE7B-1B83-2438-995BE5E6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F34A2-2866-ACE8-D42E-51B1699BA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7D935-0ED5-7339-5710-91B9C5CD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37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BC227-0C98-EE9E-5910-4B761ED1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EBD7CD-521E-AD81-52D3-E455C890D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105C2-2517-370B-3BDA-B272C4A91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11D15-B920-9B1C-CE48-3544AE939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AED28-3DF5-3536-B105-9078D98D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31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2F2CD-6466-9301-6B19-8CF2AD7FE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92E15-7B56-B296-8C86-40D9368EE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1282E-E9BB-E1DE-652A-A9C8404D5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E150-13A1-C963-D2EB-255E868D9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ECFEB-4B4D-16E5-EE64-16DBC41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3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4DDECF-AF3A-EA03-FB38-C75692066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C705F-98FD-80E6-6845-AF8A2B99E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EDFDF-AD8C-7C50-862A-B1A4ACFDD2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AF2BC-B35D-A649-AAFF-91FB6A8878B1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379F4-18BA-BB0E-5708-CC5E1E526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F0E0A-C517-94B0-5F6C-3B70C4113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4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microsoft.com/office/2018/10/relationships/comments" Target="../comments/modernComment_7FFFC57F_AEDAABCE.xml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q8X2V7TqzEc?feature=oembed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83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microsoft.com/office/2018/10/relationships/comments" Target="../comments/modernComment_100_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98.png"/><Relationship Id="rId3" Type="http://schemas.openxmlformats.org/officeDocument/2006/relationships/image" Target="../media/image36.png"/><Relationship Id="rId7" Type="http://schemas.openxmlformats.org/officeDocument/2006/relationships/image" Target="../media/image92.png"/><Relationship Id="rId12" Type="http://schemas.openxmlformats.org/officeDocument/2006/relationships/image" Target="../media/image9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openxmlformats.org/officeDocument/2006/relationships/image" Target="../media/image96.png"/><Relationship Id="rId5" Type="http://schemas.openxmlformats.org/officeDocument/2006/relationships/image" Target="../media/image7.png"/><Relationship Id="rId10" Type="http://schemas.openxmlformats.org/officeDocument/2006/relationships/image" Target="../media/image95.svg"/><Relationship Id="rId4" Type="http://schemas.openxmlformats.org/officeDocument/2006/relationships/image" Target="../media/image37.png"/><Relationship Id="rId9" Type="http://schemas.openxmlformats.org/officeDocument/2006/relationships/image" Target="../media/image94.png"/><Relationship Id="rId14" Type="http://schemas.openxmlformats.org/officeDocument/2006/relationships/image" Target="../media/image9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4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26" Type="http://schemas.openxmlformats.org/officeDocument/2006/relationships/image" Target="../media/image56.jpeg"/><Relationship Id="rId39" Type="http://schemas.openxmlformats.org/officeDocument/2006/relationships/hyperlink" Target="https://www.informeoperadores.com.ar/2021/04/14/klimber-lanza-al-mercado-un-cotizador-con-reconocimiento-facial/" TargetMode="External"/><Relationship Id="rId21" Type="http://schemas.openxmlformats.org/officeDocument/2006/relationships/image" Target="../media/image51.png"/><Relationship Id="rId34" Type="http://schemas.openxmlformats.org/officeDocument/2006/relationships/image" Target="../media/image62.jpeg"/><Relationship Id="rId42" Type="http://schemas.openxmlformats.org/officeDocument/2006/relationships/image" Target="../media/image66.png"/><Relationship Id="rId47" Type="http://schemas.openxmlformats.org/officeDocument/2006/relationships/image" Target="../media/image69.png"/><Relationship Id="rId50" Type="http://schemas.openxmlformats.org/officeDocument/2006/relationships/image" Target="../media/image71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7.png"/><Relationship Id="rId29" Type="http://schemas.openxmlformats.org/officeDocument/2006/relationships/hyperlink" Target="https://www.poverty-action.org/organization/caf-development-bank-latin-america" TargetMode="External"/><Relationship Id="rId11" Type="http://schemas.openxmlformats.org/officeDocument/2006/relationships/hyperlink" Target="https://fr.wikipedia.org/wiki/RCN_Televisi%C3%B3n" TargetMode="External"/><Relationship Id="rId24" Type="http://schemas.openxmlformats.org/officeDocument/2006/relationships/image" Target="../media/image54.jpeg"/><Relationship Id="rId32" Type="http://schemas.openxmlformats.org/officeDocument/2006/relationships/image" Target="../media/image60.png"/><Relationship Id="rId37" Type="http://schemas.openxmlformats.org/officeDocument/2006/relationships/hyperlink" Target="https://globalpartnersolutions.es/usb-fundacion-bbva-microfinanzas/" TargetMode="External"/><Relationship Id="rId40" Type="http://schemas.openxmlformats.org/officeDocument/2006/relationships/image" Target="../media/image65.png"/><Relationship Id="rId45" Type="http://schemas.openxmlformats.org/officeDocument/2006/relationships/hyperlink" Target="https://alumni.ceu.edu/OSFdays2015" TargetMode="External"/><Relationship Id="rId5" Type="http://schemas.openxmlformats.org/officeDocument/2006/relationships/image" Target="../media/image40.png"/><Relationship Id="rId15" Type="http://schemas.openxmlformats.org/officeDocument/2006/relationships/image" Target="../media/image46.jpeg"/><Relationship Id="rId23" Type="http://schemas.openxmlformats.org/officeDocument/2006/relationships/image" Target="../media/image53.png"/><Relationship Id="rId28" Type="http://schemas.openxmlformats.org/officeDocument/2006/relationships/image" Target="../media/image57.png"/><Relationship Id="rId36" Type="http://schemas.openxmlformats.org/officeDocument/2006/relationships/image" Target="../media/image63.jpeg"/><Relationship Id="rId49" Type="http://schemas.openxmlformats.org/officeDocument/2006/relationships/image" Target="../media/image70.jpeg"/><Relationship Id="rId10" Type="http://schemas.openxmlformats.org/officeDocument/2006/relationships/image" Target="../media/image43.png"/><Relationship Id="rId19" Type="http://schemas.openxmlformats.org/officeDocument/2006/relationships/hyperlink" Target="https://commons.wikimedia.org/wiki/File:Citi.svg" TargetMode="External"/><Relationship Id="rId31" Type="http://schemas.openxmlformats.org/officeDocument/2006/relationships/image" Target="../media/image59.png"/><Relationship Id="rId44" Type="http://schemas.openxmlformats.org/officeDocument/2006/relationships/image" Target="../media/image67.jpeg"/><Relationship Id="rId4" Type="http://schemas.openxmlformats.org/officeDocument/2006/relationships/image" Target="../media/image4.png"/><Relationship Id="rId9" Type="http://schemas.openxmlformats.org/officeDocument/2006/relationships/image" Target="../media/image42.jpeg"/><Relationship Id="rId14" Type="http://schemas.openxmlformats.org/officeDocument/2006/relationships/hyperlink" Target="https://fi.wikipedia.org/wiki/Tiedosto:Copa_airlines_logo.svg" TargetMode="External"/><Relationship Id="rId22" Type="http://schemas.openxmlformats.org/officeDocument/2006/relationships/image" Target="../media/image52.jpeg"/><Relationship Id="rId27" Type="http://schemas.openxmlformats.org/officeDocument/2006/relationships/image" Target="../media/image2.png"/><Relationship Id="rId30" Type="http://schemas.openxmlformats.org/officeDocument/2006/relationships/image" Target="../media/image58.png"/><Relationship Id="rId35" Type="http://schemas.openxmlformats.org/officeDocument/2006/relationships/hyperlink" Target="https://en.wikipedia.org/wiki/Conrad_N._Hilton_Foundation" TargetMode="External"/><Relationship Id="rId43" Type="http://schemas.openxmlformats.org/officeDocument/2006/relationships/hyperlink" Target="https://freerobuxgeneratorhack2.blogspot.com/2020/03/roblox-logo-png-transparent-svg-vector.html" TargetMode="External"/><Relationship Id="rId48" Type="http://schemas.openxmlformats.org/officeDocument/2006/relationships/hyperlink" Target="https://www.elempleo.com/co/base-empresarial/bancamia/49614" TargetMode="External"/><Relationship Id="rId8" Type="http://schemas.openxmlformats.org/officeDocument/2006/relationships/hyperlink" Target="http://www.open-electronics.org/microsoft-windows-8-1-blue-to-support-3d-printing/" TargetMode="External"/><Relationship Id="rId3" Type="http://schemas.microsoft.com/office/2018/10/relationships/comments" Target="../comments/modernComment_101_2628A888.xml"/><Relationship Id="rId12" Type="http://schemas.openxmlformats.org/officeDocument/2006/relationships/image" Target="../media/image44.jpeg"/><Relationship Id="rId17" Type="http://schemas.openxmlformats.org/officeDocument/2006/relationships/image" Target="../media/image48.tiff"/><Relationship Id="rId25" Type="http://schemas.openxmlformats.org/officeDocument/2006/relationships/image" Target="../media/image55.png"/><Relationship Id="rId33" Type="http://schemas.openxmlformats.org/officeDocument/2006/relationships/image" Target="../media/image61.jpeg"/><Relationship Id="rId38" Type="http://schemas.openxmlformats.org/officeDocument/2006/relationships/image" Target="../media/image64.png"/><Relationship Id="rId46" Type="http://schemas.openxmlformats.org/officeDocument/2006/relationships/image" Target="../media/image68.png"/><Relationship Id="rId20" Type="http://schemas.openxmlformats.org/officeDocument/2006/relationships/image" Target="../media/image50.png"/><Relationship Id="rId41" Type="http://schemas.openxmlformats.org/officeDocument/2006/relationships/hyperlink" Target="https://logodix.com/postobon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ommons.wikimedia.org/wiki/File:Cemex_logo.sv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7.png"/><Relationship Id="rId4" Type="http://schemas.openxmlformats.org/officeDocument/2006/relationships/image" Target="../media/image37.png"/><Relationship Id="rId9" Type="http://schemas.openxmlformats.org/officeDocument/2006/relationships/image" Target="../media/image7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9C73C4-61D9-F51B-B4B1-05460DDBE006}"/>
              </a:ext>
            </a:extLst>
          </p:cNvPr>
          <p:cNvSpPr txBox="1"/>
          <p:nvPr/>
        </p:nvSpPr>
        <p:spPr>
          <a:xfrm>
            <a:off x="1806764" y="3885518"/>
            <a:ext cx="14674467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8100" b="1" dirty="0" err="1">
                <a:solidFill>
                  <a:prstClr val="white"/>
                </a:solidFill>
                <a:latin typeface="Montserrat SemiBold" panose="02000505000000020004" pitchFamily="2" charset="77"/>
              </a:rPr>
              <a:t>Cerrando</a:t>
            </a:r>
            <a:r>
              <a:rPr lang="en-US" sz="8100" b="1" dirty="0">
                <a:solidFill>
                  <a:prstClr val="white"/>
                </a:solidFill>
                <a:latin typeface="Montserrat SemiBold" panose="02000505000000020004" pitchFamily="2" charset="77"/>
              </a:rPr>
              <a:t> </a:t>
            </a:r>
            <a:r>
              <a:rPr lang="en-US" sz="8100" b="1" dirty="0" err="1">
                <a:solidFill>
                  <a:prstClr val="white"/>
                </a:solidFill>
                <a:latin typeface="Montserrat SemiBold" panose="02000505000000020004" pitchFamily="2" charset="77"/>
              </a:rPr>
              <a:t>brechas</a:t>
            </a:r>
            <a:r>
              <a:rPr lang="en-US" sz="8100" b="1" dirty="0">
                <a:solidFill>
                  <a:prstClr val="white"/>
                </a:solidFill>
                <a:latin typeface="Montserrat SemiBold" panose="02000505000000020004" pitchFamily="2" charset="77"/>
              </a:rPr>
              <a:t>
</a:t>
            </a:r>
            <a:r>
              <a:rPr lang="en-US" sz="8100" b="1" dirty="0" err="1">
                <a:solidFill>
                  <a:prstClr val="white"/>
                </a:solidFill>
                <a:latin typeface="Montserrat SemiBold" panose="02000505000000020004" pitchFamily="2" charset="77"/>
              </a:rPr>
              <a:t>en</a:t>
            </a:r>
            <a:r>
              <a:rPr lang="en-US" sz="8100" b="1" dirty="0">
                <a:solidFill>
                  <a:prstClr val="white"/>
                </a:solidFill>
                <a:latin typeface="Montserrat SemiBold" panose="02000505000000020004" pitchFamily="2" charset="77"/>
              </a:rPr>
              <a:t> las </a:t>
            </a:r>
            <a:r>
              <a:rPr lang="en-US" sz="8100" b="1" dirty="0" err="1">
                <a:solidFill>
                  <a:prstClr val="white"/>
                </a:solidFill>
                <a:latin typeface="Montserrat SemiBold" panose="02000505000000020004" pitchFamily="2" charset="77"/>
              </a:rPr>
              <a:t>Américas</a:t>
            </a:r>
            <a:r>
              <a:rPr lang="en-US" sz="8100" b="1" dirty="0">
                <a:solidFill>
                  <a:prstClr val="white"/>
                </a:solidFill>
                <a:latin typeface="Montserrat SemiBold" panose="02000505000000020004" pitchFamily="2" charset="77"/>
              </a:rPr>
              <a:t>
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20C6DB-49E5-5093-CE82-626E537F3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43" y="8854068"/>
            <a:ext cx="2660586" cy="7359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9B57BA-35A6-8270-E4F7-69CBC038A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8816" y="555737"/>
            <a:ext cx="6507909" cy="14382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CCA4E4-6C37-8D7D-4237-6CCDCA8B3CFB}"/>
              </a:ext>
            </a:extLst>
          </p:cNvPr>
          <p:cNvSpPr txBox="1"/>
          <p:nvPr/>
        </p:nvSpPr>
        <p:spPr>
          <a:xfrm>
            <a:off x="8164402" y="7408539"/>
            <a:ext cx="1959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>
                <a:solidFill>
                  <a:srgbClr val="F88D2A"/>
                </a:solidFill>
                <a:latin typeface="Montserrat SemiBold" panose="02000505000000020004" pitchFamily="2" charset="77"/>
              </a:rPr>
              <a:t>Julio 2022
</a:t>
            </a:r>
          </a:p>
        </p:txBody>
      </p:sp>
    </p:spTree>
    <p:extLst>
      <p:ext uri="{BB962C8B-B14F-4D97-AF65-F5344CB8AC3E}">
        <p14:creationId xmlns:p14="http://schemas.microsoft.com/office/powerpoint/2010/main" val="3553962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29B5A43-DCD8-602E-9501-FD1E15561654}"/>
              </a:ext>
            </a:extLst>
          </p:cNvPr>
          <p:cNvSpPr txBox="1">
            <a:spLocks noGrp="1"/>
          </p:cNvSpPr>
          <p:nvPr/>
        </p:nvSpPr>
        <p:spPr>
          <a:xfrm>
            <a:off x="1" y="1042953"/>
            <a:ext cx="8001000" cy="3342111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383" algn="ctr">
              <a:spcAft>
                <a:spcPts val="900"/>
              </a:spcAft>
            </a:pPr>
            <a:r>
              <a:rPr lang="en-US" sz="7200" b="1" dirty="0" err="1">
                <a:solidFill>
                  <a:srgbClr val="1B3668"/>
                </a:solidFill>
                <a:latin typeface="Montserrat SemiBold" panose="02000505000000020004" pitchFamily="2" charset="77"/>
                <a:ea typeface="+mn-ea"/>
                <a:cs typeface="+mn-cs"/>
              </a:rPr>
              <a:t>Nuestro</a:t>
            </a:r>
            <a:r>
              <a:rPr lang="en-US" sz="7200" b="1" dirty="0">
                <a:solidFill>
                  <a:srgbClr val="1B3668"/>
                </a:solidFill>
                <a:latin typeface="Montserrat SemiBold" panose="02000505000000020004" pitchFamily="2" charset="77"/>
                <a:ea typeface="+mn-ea"/>
                <a:cs typeface="+mn-cs"/>
              </a:rPr>
              <a:t> </a:t>
            </a:r>
            <a:r>
              <a:rPr lang="en-US" sz="7200" b="1" dirty="0" err="1">
                <a:solidFill>
                  <a:srgbClr val="1B3668"/>
                </a:solidFill>
                <a:latin typeface="Montserrat SemiBold" panose="02000505000000020004" pitchFamily="2" charset="77"/>
                <a:ea typeface="+mn-ea"/>
                <a:cs typeface="+mn-cs"/>
              </a:rPr>
              <a:t>Equipo</a:t>
            </a:r>
            <a:r>
              <a:rPr lang="en-US" sz="7200" b="1" dirty="0">
                <a:solidFill>
                  <a:srgbClr val="1B3668"/>
                </a:solidFill>
                <a:latin typeface="Montserrat SemiBold" panose="02000505000000020004" pitchFamily="2" charset="77"/>
                <a:ea typeface="+mn-ea"/>
                <a:cs typeface="+mn-cs"/>
              </a:rPr>
              <a:t>
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8E9A20-039B-D5A7-FAE3-920B2CABE916}"/>
              </a:ext>
            </a:extLst>
          </p:cNvPr>
          <p:cNvSpPr txBox="1"/>
          <p:nvPr/>
        </p:nvSpPr>
        <p:spPr>
          <a:xfrm>
            <a:off x="696842" y="3918084"/>
            <a:ext cx="6905030" cy="6522237"/>
          </a:xfrm>
          <a:prstGeom prst="rect">
            <a:avLst/>
          </a:prstGeom>
        </p:spPr>
        <p:txBody>
          <a:bodyPr rot="0" spcFirstLastPara="0" vertOverflow="overflow" horzOverflow="overflow" vert="horz" lIns="137160" tIns="68580" rIns="137160" bIns="6858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85725">
              <a:lnSpc>
                <a:spcPct val="150000"/>
              </a:lnSpc>
              <a:spcAft>
                <a:spcPts val="900"/>
              </a:spcAft>
            </a:pPr>
            <a:r>
              <a:rPr lang="en-US" sz="3000" dirty="0">
                <a:solidFill>
                  <a:srgbClr val="1B3668"/>
                </a:solidFill>
                <a:latin typeface="Montserrat Light"/>
              </a:rPr>
              <a:t>The Trust es tan bueno </a:t>
            </a:r>
            <a:r>
              <a:rPr lang="en-US" sz="3000" dirty="0" err="1">
                <a:solidFill>
                  <a:srgbClr val="1B3668"/>
                </a:solidFill>
                <a:latin typeface="Montserrat Light"/>
              </a:rPr>
              <a:t>como</a:t>
            </a:r>
            <a:r>
              <a:rPr lang="en-US" sz="3000" dirty="0">
                <a:solidFill>
                  <a:srgbClr val="1B3668"/>
                </a:solidFill>
                <a:latin typeface="Montserrat Light"/>
              </a:rPr>
              <a:t> las personas que </a:t>
            </a:r>
            <a:r>
              <a:rPr lang="en-US" sz="3000" dirty="0" err="1">
                <a:solidFill>
                  <a:srgbClr val="1B3668"/>
                </a:solidFill>
                <a:latin typeface="Montserrat Light"/>
              </a:rPr>
              <a:t>trabajan</a:t>
            </a:r>
            <a:r>
              <a:rPr lang="en-US" sz="3000" dirty="0">
                <a:solidFill>
                  <a:srgbClr val="1B3668"/>
                </a:solidFill>
                <a:latin typeface="Montserrat Light"/>
              </a:rPr>
              <a:t> </a:t>
            </a:r>
            <a:r>
              <a:rPr lang="en-US" sz="3000" dirty="0" err="1">
                <a:solidFill>
                  <a:srgbClr val="1B3668"/>
                </a:solidFill>
                <a:latin typeface="Montserrat Light"/>
              </a:rPr>
              <a:t>aquí</a:t>
            </a:r>
            <a:r>
              <a:rPr lang="en-US" sz="3000" dirty="0">
                <a:solidFill>
                  <a:srgbClr val="1B3668"/>
                </a:solidFill>
                <a:latin typeface="Montserrat Light"/>
              </a:rPr>
              <a:t>.</a:t>
            </a:r>
          </a:p>
          <a:p>
            <a:pPr marL="85725">
              <a:lnSpc>
                <a:spcPct val="150000"/>
              </a:lnSpc>
              <a:spcAft>
                <a:spcPts val="900"/>
              </a:spcAft>
            </a:pPr>
            <a:r>
              <a:rPr lang="en-US" sz="3000" dirty="0">
                <a:solidFill>
                  <a:srgbClr val="1B3668"/>
                </a:solidFill>
                <a:latin typeface="Montserrat Light"/>
              </a:rPr>
              <a:t>
45 personas </a:t>
            </a:r>
            <a:r>
              <a:rPr lang="en-US" sz="3000" dirty="0" err="1">
                <a:solidFill>
                  <a:srgbClr val="1B3668"/>
                </a:solidFill>
                <a:latin typeface="Montserrat Light"/>
              </a:rPr>
              <a:t>en</a:t>
            </a:r>
            <a:r>
              <a:rPr lang="en-US" sz="3000" dirty="0">
                <a:solidFill>
                  <a:srgbClr val="1B3668"/>
                </a:solidFill>
                <a:latin typeface="Montserrat Light"/>
              </a:rPr>
              <a:t> 11 </a:t>
            </a:r>
            <a:r>
              <a:rPr lang="en-US" sz="3000" dirty="0" err="1">
                <a:solidFill>
                  <a:srgbClr val="1B3668"/>
                </a:solidFill>
                <a:latin typeface="Montserrat Light"/>
              </a:rPr>
              <a:t>países</a:t>
            </a:r>
            <a:r>
              <a:rPr lang="en-US" sz="3000" dirty="0">
                <a:solidFill>
                  <a:srgbClr val="1B3668"/>
                </a:solidFill>
                <a:latin typeface="Montserrat Light"/>
              </a:rPr>
              <a:t>. </a:t>
            </a:r>
          </a:p>
          <a:p>
            <a:pPr marL="85725">
              <a:lnSpc>
                <a:spcPct val="150000"/>
              </a:lnSpc>
              <a:spcAft>
                <a:spcPts val="900"/>
              </a:spcAft>
            </a:pPr>
            <a:r>
              <a:rPr lang="en-US" sz="3000" dirty="0">
                <a:solidFill>
                  <a:srgbClr val="1B3668"/>
                </a:solidFill>
                <a:latin typeface="Montserrat Light"/>
              </a:rPr>
              <a:t>
</a:t>
            </a:r>
            <a:r>
              <a:rPr lang="en-US" sz="3000" dirty="0" err="1">
                <a:solidFill>
                  <a:srgbClr val="1B3668"/>
                </a:solidFill>
                <a:latin typeface="Montserrat Light"/>
              </a:rPr>
              <a:t>Profesionales</a:t>
            </a:r>
            <a:r>
              <a:rPr lang="en-US" sz="3000" dirty="0">
                <a:solidFill>
                  <a:srgbClr val="1B3668"/>
                </a:solidFill>
                <a:latin typeface="Montserrat Light"/>
              </a:rPr>
              <a:t> </a:t>
            </a:r>
            <a:r>
              <a:rPr lang="en-US" sz="3000" dirty="0" err="1">
                <a:solidFill>
                  <a:srgbClr val="1B3668"/>
                </a:solidFill>
                <a:latin typeface="Montserrat Light"/>
              </a:rPr>
              <a:t>multidisciplinares</a:t>
            </a:r>
            <a:r>
              <a:rPr lang="en-US" sz="3000" dirty="0">
                <a:solidFill>
                  <a:srgbClr val="1B3668"/>
                </a:solidFill>
                <a:latin typeface="Montserrat Light"/>
              </a:rPr>
              <a:t>. </a:t>
            </a:r>
          </a:p>
        </p:txBody>
      </p:sp>
      <p:pic>
        <p:nvPicPr>
          <p:cNvPr id="6" name="Picture 5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BDDA6824-3F16-F968-4478-BC02E3005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10" name="Picture 9" descr="A collage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E9C6A42E-A656-2B2E-C8B9-58A4E56A1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  <p:pic>
        <p:nvPicPr>
          <p:cNvPr id="7" name="Picture 6" descr="A person sitting at a desk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C06ABE29-CDF0-7890-E954-4DE62B6E33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613" b="23147"/>
          <a:stretch/>
        </p:blipFill>
        <p:spPr>
          <a:xfrm>
            <a:off x="12513505" y="8741396"/>
            <a:ext cx="1278878" cy="1241256"/>
          </a:xfrm>
          <a:prstGeom prst="rect">
            <a:avLst/>
          </a:prstGeom>
        </p:spPr>
      </p:pic>
      <p:pic>
        <p:nvPicPr>
          <p:cNvPr id="5" name="Graphic 4" descr="Circle with left arrow outline">
            <a:extLst>
              <a:ext uri="{FF2B5EF4-FFF2-40B4-BE49-F238E27FC236}">
                <a16:creationId xmlns:a16="http://schemas.microsoft.com/office/drawing/2014/main" id="{5818A845-5C58-F57F-8D80-C1E49CD4F8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240" y="4164263"/>
            <a:ext cx="441601" cy="441601"/>
          </a:xfrm>
          <a:prstGeom prst="rect">
            <a:avLst/>
          </a:prstGeom>
        </p:spPr>
      </p:pic>
      <p:pic>
        <p:nvPicPr>
          <p:cNvPr id="9" name="Graphic 8" descr="Circle with left arrow outline">
            <a:extLst>
              <a:ext uri="{FF2B5EF4-FFF2-40B4-BE49-F238E27FC236}">
                <a16:creationId xmlns:a16="http://schemas.microsoft.com/office/drawing/2014/main" id="{002AC905-3BFD-7A15-181F-FD9FF79804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240" y="6469614"/>
            <a:ext cx="441601" cy="441601"/>
          </a:xfrm>
          <a:prstGeom prst="rect">
            <a:avLst/>
          </a:prstGeom>
        </p:spPr>
      </p:pic>
      <p:pic>
        <p:nvPicPr>
          <p:cNvPr id="11" name="Graphic 10" descr="Circle with left arrow outline">
            <a:extLst>
              <a:ext uri="{FF2B5EF4-FFF2-40B4-BE49-F238E27FC236}">
                <a16:creationId xmlns:a16="http://schemas.microsoft.com/office/drawing/2014/main" id="{A902D6B0-FFE6-E33C-B162-DCAB2F7556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239" y="8013366"/>
            <a:ext cx="441601" cy="44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6641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#TrustTeam - Cambiando vidas en 25 años">
            <a:hlinkClick r:id="" action="ppaction://media"/>
            <a:extLst>
              <a:ext uri="{FF2B5EF4-FFF2-40B4-BE49-F238E27FC236}">
                <a16:creationId xmlns:a16="http://schemas.microsoft.com/office/drawing/2014/main" id="{EACB656F-F16B-98E3-118F-E76CA24911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2860"/>
            <a:ext cx="18288000" cy="103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6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D05F7E-3996-0CDF-FE5F-2039B9CED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0" cy="60879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0E6338-4C99-047B-D24A-1FF6F50156B1}"/>
              </a:ext>
            </a:extLst>
          </p:cNvPr>
          <p:cNvSpPr>
            <a:spLocks/>
          </p:cNvSpPr>
          <p:nvPr/>
        </p:nvSpPr>
        <p:spPr>
          <a:xfrm rot="16200000">
            <a:off x="6089570" y="-6110468"/>
            <a:ext cx="6066891" cy="18329970"/>
          </a:xfrm>
          <a:prstGeom prst="rect">
            <a:avLst/>
          </a:prstGeom>
          <a:solidFill>
            <a:schemeClr val="bg1">
              <a:lumMod val="85000"/>
              <a:alpha val="50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2516829" y="2988378"/>
            <a:ext cx="49968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sz="66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Programas</a:t>
            </a:r>
            <a:endParaRPr lang="en-US" sz="6600" b="1" dirty="0">
              <a:solidFill>
                <a:srgbClr val="1B3668"/>
              </a:solidFill>
              <a:latin typeface="Montserrat SemiBold" panose="02000505000000020004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49B62-B762-17DD-0882-B47888CA25DB}"/>
              </a:ext>
            </a:extLst>
          </p:cNvPr>
          <p:cNvSpPr txBox="1"/>
          <p:nvPr/>
        </p:nvSpPr>
        <p:spPr>
          <a:xfrm>
            <a:off x="8536684" y="2247307"/>
            <a:ext cx="878756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Proporcionar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</a:t>
            </a: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habilidades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</a:t>
            </a:r>
          </a:p>
          <a:p>
            <a:endParaRPr lang="en-US" sz="3000" b="1" dirty="0">
              <a:solidFill>
                <a:srgbClr val="1B3668"/>
              </a:solidFill>
              <a:latin typeface="Montserrat SemiBold" panose="02000505000000020004" pitchFamily="2" charset="77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Ayudar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a las personas a </a:t>
            </a: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conseguir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</a:t>
            </a: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empleos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y </a:t>
            </a: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expandir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sus </a:t>
            </a: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microempresas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000" b="1" dirty="0">
              <a:solidFill>
                <a:srgbClr val="1B3668"/>
              </a:solidFill>
              <a:latin typeface="Montserrat SemiBold" panose="02000505000000020004" pitchFamily="2" charset="77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Promover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la </a:t>
            </a: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innovación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</a:t>
            </a: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en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las </a:t>
            </a: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pequeñas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</a:t>
            </a: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empresas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y </a:t>
            </a: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los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</a:t>
            </a: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gobiernos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F2CD0FF-0FBA-C0C3-BFE0-16F8F47EF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002" y="7230417"/>
            <a:ext cx="5577614" cy="1446327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646F1F18-F633-925A-1496-541D2D57C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0365" y="6579099"/>
            <a:ext cx="4938275" cy="2436861"/>
          </a:xfrm>
          <a:prstGeom prst="rect">
            <a:avLst/>
          </a:prstGeom>
        </p:spPr>
      </p:pic>
      <p:pic>
        <p:nvPicPr>
          <p:cNvPr id="18" name="Graphic 17" descr="Bullseye with solid fill">
            <a:extLst>
              <a:ext uri="{FF2B5EF4-FFF2-40B4-BE49-F238E27FC236}">
                <a16:creationId xmlns:a16="http://schemas.microsoft.com/office/drawing/2014/main" id="{21872220-C7F3-8D69-CA09-2D5A93B675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14177" y="3124625"/>
            <a:ext cx="881667" cy="881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3A4CD3-F63A-644A-000E-8DD22AA04B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9467"/>
          <a:stretch/>
        </p:blipFill>
        <p:spPr>
          <a:xfrm>
            <a:off x="12780170" y="216695"/>
            <a:ext cx="1685240" cy="918821"/>
          </a:xfrm>
          <a:prstGeom prst="rect">
            <a:avLst/>
          </a:prstGeom>
        </p:spPr>
      </p:pic>
      <p:pic>
        <p:nvPicPr>
          <p:cNvPr id="14" name="Picture 13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5BD52C3D-48E6-9CB6-4EF0-8B54E9D96F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80" y="450376"/>
            <a:ext cx="2730568" cy="69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9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439887" y="1684679"/>
            <a:ext cx="87041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Futuro</a:t>
            </a:r>
            <a:r>
              <a:rPr lang="en-US" sz="72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del </a:t>
            </a:r>
            <a:r>
              <a:rPr lang="en-US" sz="72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trabajo</a:t>
            </a:r>
            <a:r>
              <a:rPr lang="en-US" sz="72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: POETA
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3" name="Picture 2" descr="Graphical user interface, website, Teams&#10;&#10;Description automatically generated">
            <a:extLst>
              <a:ext uri="{FF2B5EF4-FFF2-40B4-BE49-F238E27FC236}">
                <a16:creationId xmlns:a16="http://schemas.microsoft.com/office/drawing/2014/main" id="{23031469-E55A-F378-35DE-D5FA4F28F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2704" y="439906"/>
            <a:ext cx="9390062" cy="93900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9C2FE3-8E50-65DE-28C4-095AB274BAAA}"/>
              </a:ext>
            </a:extLst>
          </p:cNvPr>
          <p:cNvSpPr/>
          <p:nvPr/>
        </p:nvSpPr>
        <p:spPr>
          <a:xfrm>
            <a:off x="439887" y="4266182"/>
            <a:ext cx="7949733" cy="8058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r>
              <a:rPr lang="en-US" sz="2800" spc="300" dirty="0" err="1">
                <a:solidFill>
                  <a:srgbClr val="1C355E"/>
                </a:solidFill>
                <a:latin typeface="Montserrat Light"/>
              </a:rPr>
              <a:t>Productividad</a:t>
            </a:r>
            <a:r>
              <a:rPr lang="en-US" sz="2800" spc="300" dirty="0">
                <a:solidFill>
                  <a:srgbClr val="1C355E"/>
                </a:solidFill>
                <a:latin typeface="Montserrat Light"/>
              </a:rPr>
              <a:t> a </a:t>
            </a:r>
            <a:r>
              <a:rPr lang="en-US" sz="2800" spc="300" dirty="0" err="1">
                <a:solidFill>
                  <a:srgbClr val="1C355E"/>
                </a:solidFill>
                <a:latin typeface="Montserrat Light"/>
              </a:rPr>
              <a:t>través</a:t>
            </a:r>
            <a:r>
              <a:rPr lang="en-US" sz="2800" spc="300" dirty="0">
                <a:solidFill>
                  <a:srgbClr val="1C355E"/>
                </a:solidFill>
                <a:latin typeface="Montserrat Light"/>
              </a:rPr>
              <a:t> de la </a:t>
            </a:r>
            <a:r>
              <a:rPr lang="en-US" sz="2800" spc="300" dirty="0" err="1">
                <a:solidFill>
                  <a:srgbClr val="1C355E"/>
                </a:solidFill>
                <a:latin typeface="Montserrat Light"/>
              </a:rPr>
              <a:t>inclusión</a:t>
            </a:r>
            <a:r>
              <a:rPr lang="en-US" sz="2800" spc="300" dirty="0">
                <a:solidFill>
                  <a:srgbClr val="1C355E"/>
                </a:solidFill>
                <a:latin typeface="Montserrat Light"/>
              </a:rPr>
              <a:t> digital.</a:t>
            </a: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endParaRPr lang="en-US" sz="2800" spc="300" dirty="0">
              <a:solidFill>
                <a:srgbClr val="1C355E"/>
              </a:solidFill>
              <a:latin typeface="Montserrat Light"/>
            </a:endParaRP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r>
              <a:rPr lang="en-US" sz="2800" spc="300" dirty="0" err="1">
                <a:solidFill>
                  <a:srgbClr val="1C355E"/>
                </a:solidFill>
                <a:latin typeface="Montserrat Light"/>
              </a:rPr>
              <a:t>Habilidades</a:t>
            </a:r>
            <a:r>
              <a:rPr lang="en-US" sz="2800" spc="300" dirty="0">
                <a:solidFill>
                  <a:srgbClr val="1C355E"/>
                </a:solidFill>
                <a:latin typeface="Montserrat Light"/>
              </a:rPr>
              <a:t> </a:t>
            </a:r>
            <a:r>
              <a:rPr lang="en-US" sz="2800" spc="300" dirty="0" err="1">
                <a:solidFill>
                  <a:srgbClr val="1C355E"/>
                </a:solidFill>
                <a:latin typeface="Montserrat Light"/>
              </a:rPr>
              <a:t>digitales</a:t>
            </a:r>
            <a:r>
              <a:rPr lang="en-US" sz="2800" spc="300" dirty="0">
                <a:solidFill>
                  <a:srgbClr val="1C355E"/>
                </a:solidFill>
                <a:latin typeface="Montserrat Light"/>
              </a:rPr>
              <a:t> y </a:t>
            </a:r>
            <a:r>
              <a:rPr lang="en-US" sz="2800" spc="300" dirty="0" err="1">
                <a:solidFill>
                  <a:srgbClr val="1C355E"/>
                </a:solidFill>
                <a:latin typeface="Montserrat Light"/>
              </a:rPr>
              <a:t>ciencias</a:t>
            </a:r>
            <a:r>
              <a:rPr lang="en-US" sz="2800" spc="300" dirty="0">
                <a:solidFill>
                  <a:srgbClr val="1C355E"/>
                </a:solidFill>
                <a:latin typeface="Montserrat Light"/>
              </a:rPr>
              <a:t> de la </a:t>
            </a:r>
            <a:r>
              <a:rPr lang="en-US" sz="2800" spc="300" dirty="0" err="1">
                <a:solidFill>
                  <a:srgbClr val="1C355E"/>
                </a:solidFill>
                <a:latin typeface="Montserrat Light"/>
              </a:rPr>
              <a:t>computación</a:t>
            </a:r>
            <a:r>
              <a:rPr lang="en-US" sz="2800" spc="300" dirty="0">
                <a:solidFill>
                  <a:srgbClr val="1C355E"/>
                </a:solidFill>
                <a:latin typeface="Montserrat Light"/>
              </a:rPr>
              <a:t>. </a:t>
            </a: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endParaRPr lang="en-US" sz="2800" spc="300" dirty="0">
              <a:solidFill>
                <a:srgbClr val="1C355E"/>
              </a:solidFill>
              <a:latin typeface="Montserrat Light"/>
            </a:endParaRP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r>
              <a:rPr lang="en-US" sz="2800" spc="300" dirty="0" err="1">
                <a:solidFill>
                  <a:srgbClr val="1C355E"/>
                </a:solidFill>
                <a:latin typeface="Montserrat Light"/>
              </a:rPr>
              <a:t>Habilidades</a:t>
            </a:r>
            <a:r>
              <a:rPr lang="en-US" sz="2800" spc="300" dirty="0">
                <a:solidFill>
                  <a:srgbClr val="1C355E"/>
                </a:solidFill>
                <a:latin typeface="Montserrat Light"/>
              </a:rPr>
              <a:t> </a:t>
            </a:r>
            <a:r>
              <a:rPr lang="en-US" sz="2800" spc="300" dirty="0" err="1">
                <a:solidFill>
                  <a:srgbClr val="1C355E"/>
                </a:solidFill>
                <a:latin typeface="Montserrat Light"/>
              </a:rPr>
              <a:t>técnicas</a:t>
            </a:r>
            <a:r>
              <a:rPr lang="en-US" sz="2800" spc="300" dirty="0">
                <a:solidFill>
                  <a:srgbClr val="1C355E"/>
                </a:solidFill>
                <a:latin typeface="Montserrat Light"/>
              </a:rPr>
              <a:t> y para la </a:t>
            </a:r>
            <a:r>
              <a:rPr lang="en-US" sz="2800" spc="300" dirty="0" err="1">
                <a:solidFill>
                  <a:srgbClr val="1C355E"/>
                </a:solidFill>
                <a:latin typeface="Montserrat Light"/>
              </a:rPr>
              <a:t>vida</a:t>
            </a:r>
            <a:r>
              <a:rPr lang="en-US" sz="2800" spc="300" dirty="0">
                <a:solidFill>
                  <a:srgbClr val="1C355E"/>
                </a:solidFill>
                <a:latin typeface="Montserrat Light"/>
              </a:rPr>
              <a:t>.</a:t>
            </a: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endParaRPr lang="en-US" sz="2800" spc="300" dirty="0">
              <a:solidFill>
                <a:srgbClr val="1C355E"/>
              </a:solidFill>
              <a:latin typeface="Montserrat Light"/>
            </a:endParaRP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r>
              <a:rPr lang="en-US" sz="2800" spc="300" dirty="0" err="1">
                <a:solidFill>
                  <a:srgbClr val="1C355E"/>
                </a:solidFill>
                <a:latin typeface="Montserrat Light"/>
              </a:rPr>
              <a:t>Oportunidades</a:t>
            </a:r>
            <a:r>
              <a:rPr lang="en-US" sz="2800" spc="300" dirty="0">
                <a:solidFill>
                  <a:srgbClr val="1C355E"/>
                </a:solidFill>
                <a:latin typeface="Montserrat Light"/>
              </a:rPr>
              <a:t> </a:t>
            </a:r>
            <a:r>
              <a:rPr lang="en-US" sz="2800" spc="300" dirty="0" err="1">
                <a:solidFill>
                  <a:srgbClr val="1C355E"/>
                </a:solidFill>
                <a:latin typeface="Montserrat Light"/>
              </a:rPr>
              <a:t>económicas</a:t>
            </a:r>
            <a:r>
              <a:rPr lang="en-US" sz="2800" spc="300" dirty="0">
                <a:solidFill>
                  <a:srgbClr val="1C355E"/>
                </a:solidFill>
                <a:latin typeface="Montserrat Light"/>
              </a:rPr>
              <a:t>: </a:t>
            </a:r>
            <a:r>
              <a:rPr lang="en-US" sz="2800" spc="300" dirty="0" err="1">
                <a:solidFill>
                  <a:srgbClr val="1C355E"/>
                </a:solidFill>
                <a:latin typeface="Montserrat Light"/>
              </a:rPr>
              <a:t>emprendimientos</a:t>
            </a:r>
            <a:r>
              <a:rPr lang="en-US" sz="2800" spc="300" dirty="0">
                <a:solidFill>
                  <a:srgbClr val="1C355E"/>
                </a:solidFill>
                <a:latin typeface="Montserrat Light"/>
              </a:rPr>
              <a:t>, </a:t>
            </a:r>
            <a:r>
              <a:rPr lang="en-US" sz="2800" spc="300" dirty="0" err="1">
                <a:solidFill>
                  <a:srgbClr val="1C355E"/>
                </a:solidFill>
                <a:latin typeface="Montserrat Light"/>
              </a:rPr>
              <a:t>inserción</a:t>
            </a:r>
            <a:r>
              <a:rPr lang="en-US" sz="2800" spc="300" dirty="0">
                <a:solidFill>
                  <a:srgbClr val="1C355E"/>
                </a:solidFill>
                <a:latin typeface="Montserrat Light"/>
              </a:rPr>
              <a:t> </a:t>
            </a:r>
            <a:r>
              <a:rPr lang="en-US" sz="2800" spc="300" dirty="0" err="1">
                <a:solidFill>
                  <a:srgbClr val="1C355E"/>
                </a:solidFill>
                <a:latin typeface="Montserrat Light"/>
              </a:rPr>
              <a:t>laboral</a:t>
            </a:r>
            <a:r>
              <a:rPr lang="en-US" sz="2800" spc="300" dirty="0">
                <a:solidFill>
                  <a:srgbClr val="1C355E"/>
                </a:solidFill>
                <a:latin typeface="Montserrat Light"/>
              </a:rPr>
              <a:t> y </a:t>
            </a:r>
            <a:r>
              <a:rPr lang="en-US" sz="2800" spc="300" dirty="0" err="1">
                <a:solidFill>
                  <a:srgbClr val="1C355E"/>
                </a:solidFill>
                <a:latin typeface="Montserrat Light"/>
              </a:rPr>
              <a:t>fondos</a:t>
            </a:r>
            <a:r>
              <a:rPr lang="en-US" sz="2800" spc="300" dirty="0">
                <a:solidFill>
                  <a:srgbClr val="1C355E"/>
                </a:solidFill>
                <a:latin typeface="Montserrat Light"/>
              </a:rPr>
              <a:t> </a:t>
            </a:r>
            <a:r>
              <a:rPr lang="en-US" sz="2800" spc="300" dirty="0" err="1">
                <a:solidFill>
                  <a:srgbClr val="1C355E"/>
                </a:solidFill>
                <a:latin typeface="Montserrat Light"/>
              </a:rPr>
              <a:t>semilla</a:t>
            </a:r>
            <a:r>
              <a:rPr lang="en-US" sz="2800" spc="300" dirty="0">
                <a:solidFill>
                  <a:srgbClr val="1C355E"/>
                </a:solidFill>
                <a:latin typeface="Montserrat Light"/>
              </a:rPr>
              <a:t>. </a:t>
            </a:r>
          </a:p>
          <a:p>
            <a:pPr>
              <a:lnSpc>
                <a:spcPts val="3900"/>
              </a:lnSpc>
            </a:pPr>
            <a:endParaRPr lang="en-US" sz="2800" spc="120" dirty="0">
              <a:solidFill>
                <a:srgbClr val="1C345E"/>
              </a:solidFill>
              <a:latin typeface="Arimo"/>
            </a:endParaRP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endParaRPr lang="en-US" sz="2800" spc="300" dirty="0">
              <a:solidFill>
                <a:srgbClr val="1C345E"/>
              </a:solidFill>
              <a:latin typeface="Montserrat Light"/>
            </a:endParaRP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endParaRPr lang="en-US" sz="2800" spc="120" dirty="0">
              <a:solidFill>
                <a:srgbClr val="050707"/>
              </a:solidFill>
              <a:latin typeface="Arimo"/>
            </a:endParaRP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endParaRPr lang="en-US" sz="2800" spc="120" dirty="0">
              <a:solidFill>
                <a:srgbClr val="050707"/>
              </a:solidFill>
              <a:latin typeface="Arimo"/>
            </a:endParaRPr>
          </a:p>
          <a:p>
            <a:pPr marL="171450" indent="-171450">
              <a:lnSpc>
                <a:spcPts val="3900"/>
              </a:lnSpc>
              <a:buFont typeface="Arial" panose="020B0604020202020204" pitchFamily="34" charset="0"/>
              <a:buChar char="•"/>
            </a:pPr>
            <a:endParaRPr lang="en-US" sz="2800" spc="300" dirty="0">
              <a:solidFill>
                <a:srgbClr val="1C345E"/>
              </a:solidFill>
              <a:latin typeface="Montserrat Light"/>
            </a:endParaRPr>
          </a:p>
        </p:txBody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8BEB12DA-FC27-EB1D-B489-A5AB10210015}"/>
              </a:ext>
            </a:extLst>
          </p:cNvPr>
          <p:cNvGrpSpPr>
            <a:grpSpLocks noChangeAspect="1"/>
          </p:cNvGrpSpPr>
          <p:nvPr/>
        </p:nvGrpSpPr>
        <p:grpSpPr>
          <a:xfrm>
            <a:off x="13611069" y="6760564"/>
            <a:ext cx="4641697" cy="3069404"/>
            <a:chOff x="64553" y="583050"/>
            <a:chExt cx="5618127" cy="3715086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12166B08-6963-5531-9F5C-899848973612}"/>
                </a:ext>
              </a:extLst>
            </p:cNvPr>
            <p:cNvSpPr/>
            <p:nvPr/>
          </p:nvSpPr>
          <p:spPr>
            <a:xfrm>
              <a:off x="64553" y="583050"/>
              <a:ext cx="5618127" cy="3715086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5"/>
              <a:stretch>
                <a:fillRect l="-45104" t="-15694" r="-55832" b="-552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4705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E71E1C-7971-92DA-B183-A052CFDF1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67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0E6338-4C99-047B-D24A-1FF6F50156B1}"/>
              </a:ext>
            </a:extLst>
          </p:cNvPr>
          <p:cNvSpPr>
            <a:spLocks/>
          </p:cNvSpPr>
          <p:nvPr/>
        </p:nvSpPr>
        <p:spPr>
          <a:xfrm>
            <a:off x="7943732" y="-42861"/>
            <a:ext cx="10412220" cy="10287000"/>
          </a:xfrm>
          <a:prstGeom prst="rect">
            <a:avLst/>
          </a:prstGeom>
          <a:solidFill>
            <a:schemeClr val="bg1">
              <a:lumMod val="85000"/>
              <a:alpha val="50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534641" y="439906"/>
            <a:ext cx="81754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endParaRPr lang="en-US" sz="9000" b="1" dirty="0">
              <a:solidFill>
                <a:srgbClr val="1B3668"/>
              </a:solidFill>
              <a:latin typeface="Montserrat SemiBold" panose="02000505000000020004" pitchFamily="2" charset="77"/>
            </a:endParaRPr>
          </a:p>
          <a:p>
            <a:pPr lvl="0">
              <a:defRPr/>
            </a:pPr>
            <a:r>
              <a:rPr lang="en-US" sz="9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Innovación</a:t>
            </a:r>
            <a:r>
              <a:rPr lang="en-US" sz="9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: DIA
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3" name="Picture 2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657A6474-A100-37E6-972F-FDE52DD9B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-42861"/>
            <a:ext cx="10287000" cy="10287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868A2F-A281-2343-BA70-E98624FD2B6D}"/>
              </a:ext>
            </a:extLst>
          </p:cNvPr>
          <p:cNvSpPr txBox="1"/>
          <p:nvPr/>
        </p:nvSpPr>
        <p:spPr>
          <a:xfrm>
            <a:off x="229620" y="4895435"/>
            <a:ext cx="748449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Iniciativa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 regional que </a:t>
            </a: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fomenta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 la </a:t>
            </a: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innovación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 y </a:t>
            </a: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empodera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 a las </a:t>
            </a: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nuevas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 </a:t>
            </a: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generaciones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C345E"/>
              </a:solidFill>
              <a:latin typeface="Montserrat" pitchFamily="2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Enseñar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 a las personas a </a:t>
            </a: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crear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 </a:t>
            </a: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tecnología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 para: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Catalizar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 </a:t>
            </a: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el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 </a:t>
            </a: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desarrollo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 de </a:t>
            </a: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pequeñas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 </a:t>
            </a: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empresas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.
</a:t>
            </a: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Registro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 y </a:t>
            </a: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formalización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 de </a:t>
            </a: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empresas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.
</a:t>
            </a: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Fondos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 </a:t>
            </a: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semilla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C345E"/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Plan de </a:t>
            </a: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estudios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 de DIA Labs: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Competencias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 de Pitch tank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1C345E"/>
                </a:solidFill>
                <a:latin typeface="Montserrat" pitchFamily="2" charset="77"/>
              </a:rPr>
              <a:t>Ideathons</a:t>
            </a:r>
            <a:r>
              <a:rPr lang="en-US" sz="2400" dirty="0">
                <a:solidFill>
                  <a:srgbClr val="1C345E"/>
                </a:solidFill>
                <a:latin typeface="Montserrat" pitchFamily="2" charset="77"/>
              </a:rPr>
              <a:t> </a:t>
            </a:r>
          </a:p>
          <a:p>
            <a:pPr algn="just"/>
            <a:endParaRPr lang="en-US" sz="2400" dirty="0">
              <a:solidFill>
                <a:srgbClr val="1C345E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30434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57275" y="3170771"/>
            <a:ext cx="4120598" cy="4120578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  <a:ln w="57150">
              <a:solidFill>
                <a:srgbClr val="F09707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106115" y="3170771"/>
            <a:ext cx="4075773" cy="4122896"/>
            <a:chOff x="9779919" y="82059"/>
            <a:chExt cx="8187197" cy="8269226"/>
          </a:xfrm>
        </p:grpSpPr>
        <p:sp>
          <p:nvSpPr>
            <p:cNvPr id="6" name="Freeform 6"/>
            <p:cNvSpPr/>
            <p:nvPr/>
          </p:nvSpPr>
          <p:spPr>
            <a:xfrm>
              <a:off x="9779919" y="82059"/>
              <a:ext cx="8187197" cy="8269226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27703" b="-22443"/>
              </a:stretch>
            </a:blipFill>
            <a:ln w="76200">
              <a:solidFill>
                <a:srgbClr val="F09707"/>
              </a:solidFill>
            </a:ln>
          </p:spPr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B8E9516-DD58-0EFA-7CB5-E0CB18E47541}"/>
              </a:ext>
            </a:extLst>
          </p:cNvPr>
          <p:cNvSpPr/>
          <p:nvPr/>
        </p:nvSpPr>
        <p:spPr>
          <a:xfrm>
            <a:off x="904493" y="7699900"/>
            <a:ext cx="4623509" cy="692497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FFFF"/>
                </a:solidFill>
                <a:latin typeface="Montserrat SemiBold"/>
              </a:rPr>
              <a:t>Género</a:t>
            </a:r>
            <a:endParaRPr lang="en-US" sz="3600" b="1" dirty="0">
              <a:solidFill>
                <a:srgbClr val="FFFFFF"/>
              </a:solidFill>
              <a:latin typeface="Montserrat Semi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BBF3F0-30D7-99BC-DA84-C67E04D24610}"/>
              </a:ext>
            </a:extLst>
          </p:cNvPr>
          <p:cNvSpPr/>
          <p:nvPr/>
        </p:nvSpPr>
        <p:spPr>
          <a:xfrm>
            <a:off x="6898356" y="7699900"/>
            <a:ext cx="4491293" cy="692497"/>
          </a:xfrm>
          <a:prstGeom prst="rect">
            <a:avLst/>
          </a:prstGeom>
        </p:spPr>
        <p:txBody>
          <a:bodyPr wrap="none" lIns="137160" tIns="68580" rIns="137160" bIns="68580" anchor="t">
            <a:spAutoFit/>
          </a:bodyPr>
          <a:lstStyle/>
          <a:p>
            <a:pPr algn="ctr"/>
            <a:r>
              <a:rPr lang="en-US" sz="3600" b="1" dirty="0" err="1">
                <a:solidFill>
                  <a:srgbClr val="FFFFFF"/>
                </a:solidFill>
                <a:latin typeface="Montserrat SemiBold"/>
              </a:rPr>
              <a:t>Emprendimiento</a:t>
            </a:r>
            <a:endParaRPr lang="en-US" sz="3600" dirty="0">
              <a:solidFill>
                <a:srgbClr val="FFFFFF"/>
              </a:solidFill>
              <a:latin typeface="Montserrat SemiBold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21B8C6-679A-3F35-15C4-6924FE4BE9DF}"/>
              </a:ext>
            </a:extLst>
          </p:cNvPr>
          <p:cNvSpPr/>
          <p:nvPr/>
        </p:nvSpPr>
        <p:spPr>
          <a:xfrm>
            <a:off x="12406832" y="7700922"/>
            <a:ext cx="5045628" cy="2354491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FFFF"/>
                </a:solidFill>
                <a:latin typeface="Montserrat SemiBold"/>
              </a:rPr>
              <a:t>Adaptación</a:t>
            </a:r>
            <a:r>
              <a:rPr lang="en-US" sz="3600" b="1" dirty="0">
                <a:solidFill>
                  <a:srgbClr val="FFFFFF"/>
                </a:solidFill>
                <a:latin typeface="Montserrat SemiBold"/>
              </a:rPr>
              <a:t> al </a:t>
            </a:r>
            <a:r>
              <a:rPr lang="en-US" sz="3600" b="1" dirty="0" err="1">
                <a:solidFill>
                  <a:srgbClr val="FFFFFF"/>
                </a:solidFill>
                <a:latin typeface="Montserrat SemiBold"/>
              </a:rPr>
              <a:t>riesgo</a:t>
            </a:r>
            <a:r>
              <a:rPr lang="en-US" sz="3600" b="1" dirty="0">
                <a:solidFill>
                  <a:srgbClr val="FFFFFF"/>
                </a:solidFill>
                <a:latin typeface="Montserrat SemiBold"/>
              </a:rPr>
              <a:t>/</a:t>
            </a:r>
            <a:r>
              <a:rPr lang="en-US" sz="3600" b="1" dirty="0" err="1">
                <a:solidFill>
                  <a:srgbClr val="FFFFFF"/>
                </a:solidFill>
                <a:latin typeface="Montserrat SemiBold"/>
              </a:rPr>
              <a:t>cambio</a:t>
            </a:r>
            <a:r>
              <a:rPr lang="en-US" sz="3600" b="1" dirty="0">
                <a:solidFill>
                  <a:srgbClr val="FFFFFF"/>
                </a:solidFill>
                <a:latin typeface="Montserrat SemiBold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Montserrat SemiBold"/>
              </a:rPr>
              <a:t>climático</a:t>
            </a:r>
            <a:r>
              <a:rPr lang="en-US" sz="3600" b="1" dirty="0">
                <a:solidFill>
                  <a:srgbClr val="FFFFFF"/>
                </a:solidFill>
                <a:latin typeface="Montserrat SemiBold"/>
              </a:rPr>
              <a:t> 
</a:t>
            </a:r>
            <a:endParaRPr lang="en-US" sz="4800" b="1" dirty="0">
              <a:solidFill>
                <a:prstClr val="white"/>
              </a:solidFill>
              <a:latin typeface="Montserrat SemiBold" panose="02000505000000020004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B089A7-6698-3924-7FAD-43BE19A8D5A5}"/>
              </a:ext>
            </a:extLst>
          </p:cNvPr>
          <p:cNvSpPr/>
          <p:nvPr/>
        </p:nvSpPr>
        <p:spPr>
          <a:xfrm>
            <a:off x="-67212" y="1425662"/>
            <a:ext cx="18339636" cy="1985159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lvl="0" algn="ctr">
              <a:defRPr/>
            </a:pPr>
            <a:r>
              <a:rPr lang="en-US" sz="6000" b="1" dirty="0" err="1">
                <a:solidFill>
                  <a:srgbClr val="F88D2A"/>
                </a:solidFill>
                <a:latin typeface="Montserrat SemiBold"/>
              </a:rPr>
              <a:t>Temas</a:t>
            </a:r>
            <a:r>
              <a:rPr lang="en-US" sz="6000" b="1" dirty="0">
                <a:solidFill>
                  <a:srgbClr val="F88D2A"/>
                </a:solidFill>
                <a:latin typeface="Montserrat SemiBold"/>
              </a:rPr>
              <a:t> </a:t>
            </a:r>
            <a:r>
              <a:rPr lang="en-US" sz="6000" b="1" dirty="0" err="1">
                <a:solidFill>
                  <a:srgbClr val="F88D2A"/>
                </a:solidFill>
                <a:latin typeface="Montserrat SemiBold"/>
              </a:rPr>
              <a:t>transversales</a:t>
            </a:r>
            <a:r>
              <a:rPr lang="en-US" sz="6000" b="1" dirty="0">
                <a:solidFill>
                  <a:srgbClr val="F88D2A"/>
                </a:solidFill>
                <a:latin typeface="Montserrat SemiBold"/>
              </a:rPr>
              <a:t>
</a:t>
            </a: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45AB58A2-9DBE-7DC4-A868-61AA1BE415A4}"/>
              </a:ext>
            </a:extLst>
          </p:cNvPr>
          <p:cNvGrpSpPr>
            <a:grpSpLocks noChangeAspect="1"/>
          </p:cNvGrpSpPr>
          <p:nvPr/>
        </p:nvGrpSpPr>
        <p:grpSpPr>
          <a:xfrm>
            <a:off x="13010132" y="3123929"/>
            <a:ext cx="4007399" cy="4007384"/>
            <a:chOff x="0" y="0"/>
            <a:chExt cx="6350000" cy="6349975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2F2D57B-84EB-14EB-2732-40F2850E80F3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  <a:ln w="76200">
              <a:solidFill>
                <a:srgbClr val="F88D2A"/>
              </a:solidFill>
            </a:ln>
          </p:spPr>
        </p:sp>
      </p:grp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D05F7E-3996-0CDF-FE5F-2039B9CE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234212" cy="10158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0" y="4183237"/>
            <a:ext cx="8234212" cy="2950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Síguenos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en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 redes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sociales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
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7AD999-6704-EDBE-150A-6F0DAD2EA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467"/>
          <a:stretch/>
        </p:blipFill>
        <p:spPr>
          <a:xfrm>
            <a:off x="12780170" y="216695"/>
            <a:ext cx="1685240" cy="918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3" name="Picture 2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D6BE4200-AF17-2A86-E345-7DC1545424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80" y="450376"/>
            <a:ext cx="2730568" cy="69561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491DF739-8541-B814-65CE-7AC313EA28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45600" y="4327038"/>
            <a:ext cx="1102755" cy="1102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2DE569-011E-B54F-D41B-C5157BD04D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245600" y="5899081"/>
            <a:ext cx="1102755" cy="1102755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2D656438-1C11-B041-0E42-27949F84AC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45600" y="7478418"/>
            <a:ext cx="1102755" cy="1102755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2838E8F8-7842-CA0C-A221-C039498CDC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45600" y="2723227"/>
            <a:ext cx="1102755" cy="1102755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138FBB67-DE2B-A8C3-9635-D6A883D1A345}"/>
              </a:ext>
            </a:extLst>
          </p:cNvPr>
          <p:cNvSpPr txBox="1"/>
          <p:nvPr/>
        </p:nvSpPr>
        <p:spPr>
          <a:xfrm>
            <a:off x="10759346" y="3010127"/>
            <a:ext cx="5333102" cy="444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1C355E"/>
                </a:solidFill>
                <a:latin typeface="Montserrat Classic"/>
              </a:rPr>
              <a:t>The Trust for the Americas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9F79EBE0-A833-7AED-C993-82FB1900DC27}"/>
              </a:ext>
            </a:extLst>
          </p:cNvPr>
          <p:cNvSpPr txBox="1"/>
          <p:nvPr/>
        </p:nvSpPr>
        <p:spPr>
          <a:xfrm>
            <a:off x="10864526" y="4613938"/>
            <a:ext cx="5104502" cy="444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1C355E"/>
                </a:solidFill>
                <a:latin typeface="Montserrat Classic"/>
              </a:rPr>
              <a:t>The Trust for the Americas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35EB21A1-FE24-8D14-F233-523B4585A908}"/>
              </a:ext>
            </a:extLst>
          </p:cNvPr>
          <p:cNvSpPr txBox="1"/>
          <p:nvPr/>
        </p:nvSpPr>
        <p:spPr>
          <a:xfrm>
            <a:off x="10753903" y="6185981"/>
            <a:ext cx="3428102" cy="444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1C355E"/>
                </a:solidFill>
                <a:latin typeface="Montserrat Classic"/>
              </a:rPr>
              <a:t>Trust4Americas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692C2804-3824-5DD5-C76C-B1831FEE8B40}"/>
              </a:ext>
            </a:extLst>
          </p:cNvPr>
          <p:cNvSpPr txBox="1"/>
          <p:nvPr/>
        </p:nvSpPr>
        <p:spPr>
          <a:xfrm>
            <a:off x="10864526" y="7765320"/>
            <a:ext cx="3260891" cy="444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1C355E"/>
                </a:solidFill>
                <a:latin typeface="Montserrat Classic"/>
              </a:rPr>
              <a:t>Trust4Americas</a:t>
            </a:r>
          </a:p>
        </p:txBody>
      </p:sp>
    </p:spTree>
    <p:extLst>
      <p:ext uri="{BB962C8B-B14F-4D97-AF65-F5344CB8AC3E}">
        <p14:creationId xmlns:p14="http://schemas.microsoft.com/office/powerpoint/2010/main" val="298909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245C8-C672-3910-6DD6-6DE7B7FB4F4E}"/>
              </a:ext>
            </a:extLst>
          </p:cNvPr>
          <p:cNvSpPr/>
          <p:nvPr/>
        </p:nvSpPr>
        <p:spPr>
          <a:xfrm>
            <a:off x="-1314449" y="-657225"/>
            <a:ext cx="20373974" cy="357582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E3414-05C6-E83B-2FCF-A9E63266C4BB}"/>
              </a:ext>
            </a:extLst>
          </p:cNvPr>
          <p:cNvSpPr txBox="1"/>
          <p:nvPr/>
        </p:nvSpPr>
        <p:spPr>
          <a:xfrm>
            <a:off x="6802448" y="549221"/>
            <a:ext cx="16986065" cy="1985159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en-US" sz="6000" b="1" err="1">
                <a:solidFill>
                  <a:prstClr val="white"/>
                </a:solidFill>
                <a:latin typeface="Montserrat Medium"/>
              </a:rPr>
              <a:t>Acerca</a:t>
            </a:r>
            <a:r>
              <a:rPr lang="en-US" sz="6000" b="1">
                <a:solidFill>
                  <a:prstClr val="white"/>
                </a:solidFill>
                <a:latin typeface="Montserrat Medium"/>
              </a:rPr>
              <a:t> </a:t>
            </a:r>
          </a:p>
          <a:p>
            <a:pPr defTabSz="1371600"/>
            <a:r>
              <a:rPr lang="en-US" sz="6000" b="1">
                <a:solidFill>
                  <a:prstClr val="white"/>
                </a:solidFill>
                <a:latin typeface="Montserrat Medium"/>
              </a:rPr>
              <a:t>The Trust for the Americas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4395FC8-FFC6-7013-AAA4-1DB63C3BF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158" y="439905"/>
            <a:ext cx="2180844" cy="60327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D6B6808-56BE-CFA0-3193-4F06A3EF97BA}"/>
              </a:ext>
            </a:extLst>
          </p:cNvPr>
          <p:cNvSpPr>
            <a:spLocks/>
          </p:cNvSpPr>
          <p:nvPr/>
        </p:nvSpPr>
        <p:spPr>
          <a:xfrm>
            <a:off x="6674205" y="4673985"/>
            <a:ext cx="2893568" cy="3857623"/>
          </a:xfrm>
          <a:prstGeom prst="rect">
            <a:avLst/>
          </a:prstGeom>
          <a:solidFill>
            <a:srgbClr val="0D213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21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AC47F1-4CAC-4CF2-8697-2AF1B91CD74D}"/>
              </a:ext>
            </a:extLst>
          </p:cNvPr>
          <p:cNvSpPr>
            <a:spLocks/>
          </p:cNvSpPr>
          <p:nvPr/>
        </p:nvSpPr>
        <p:spPr>
          <a:xfrm>
            <a:off x="9609441" y="4673983"/>
            <a:ext cx="2661843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315865-1003-0508-D674-5D9BAC31A007}"/>
              </a:ext>
            </a:extLst>
          </p:cNvPr>
          <p:cNvSpPr>
            <a:spLocks/>
          </p:cNvSpPr>
          <p:nvPr/>
        </p:nvSpPr>
        <p:spPr>
          <a:xfrm>
            <a:off x="12312953" y="4673983"/>
            <a:ext cx="2661843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442DBA-C07E-0CAC-9904-A2B2F086442A}"/>
              </a:ext>
            </a:extLst>
          </p:cNvPr>
          <p:cNvSpPr txBox="1"/>
          <p:nvPr/>
        </p:nvSpPr>
        <p:spPr>
          <a:xfrm>
            <a:off x="9638917" y="5657694"/>
            <a:ext cx="2652938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 err="1">
                <a:solidFill>
                  <a:srgbClr val="1B3668"/>
                </a:solidFill>
                <a:latin typeface="Montserrat Medium"/>
              </a:rPr>
              <a:t>Afiliada</a:t>
            </a:r>
            <a:r>
              <a:rPr lang="en-US" sz="2800">
                <a:solidFill>
                  <a:srgbClr val="1B3668"/>
                </a:solidFill>
                <a:latin typeface="Montserrat Medium"/>
              </a:rPr>
              <a:t> a la </a:t>
            </a:r>
            <a:r>
              <a:rPr lang="en-US" sz="2800" err="1">
                <a:solidFill>
                  <a:srgbClr val="1B3668"/>
                </a:solidFill>
                <a:latin typeface="Montserrat Medium"/>
              </a:rPr>
              <a:t>Organización</a:t>
            </a:r>
            <a:r>
              <a:rPr lang="en-US" sz="2800">
                <a:solidFill>
                  <a:srgbClr val="1B3668"/>
                </a:solidFill>
                <a:latin typeface="Montserrat Medium"/>
              </a:rPr>
              <a:t> de </a:t>
            </a:r>
            <a:r>
              <a:rPr lang="en-US" sz="2800" err="1">
                <a:solidFill>
                  <a:srgbClr val="1B3668"/>
                </a:solidFill>
                <a:latin typeface="Montserrat Medium"/>
              </a:rPr>
              <a:t>los</a:t>
            </a:r>
            <a:r>
              <a:rPr lang="en-US" sz="2800">
                <a:solidFill>
                  <a:srgbClr val="1B3668"/>
                </a:solidFill>
                <a:latin typeface="Montserrat Medium"/>
              </a:rPr>
              <a:t> </a:t>
            </a:r>
            <a:r>
              <a:rPr lang="en-US" sz="2800" err="1">
                <a:solidFill>
                  <a:srgbClr val="1B3668"/>
                </a:solidFill>
                <a:latin typeface="Montserrat Medium"/>
              </a:rPr>
              <a:t>Estados</a:t>
            </a:r>
            <a:r>
              <a:rPr lang="en-US" sz="2800">
                <a:solidFill>
                  <a:srgbClr val="1B3668"/>
                </a:solidFill>
                <a:latin typeface="Montserrat Medium"/>
              </a:rPr>
              <a:t> Americanos
</a:t>
            </a:r>
            <a:endParaRPr lang="en-US" sz="2800">
              <a:solidFill>
                <a:srgbClr val="1B3668"/>
              </a:solidFill>
              <a:latin typeface="Montserrat Light" pitchFamily="2" charset="7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0474782-88E6-AF1A-42CC-9BBE60598CF4}"/>
              </a:ext>
            </a:extLst>
          </p:cNvPr>
          <p:cNvSpPr txBox="1"/>
          <p:nvPr/>
        </p:nvSpPr>
        <p:spPr>
          <a:xfrm>
            <a:off x="12317406" y="5929887"/>
            <a:ext cx="2657917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 err="1">
                <a:solidFill>
                  <a:srgbClr val="1B3668"/>
                </a:solidFill>
                <a:latin typeface="Montserrat Medium"/>
              </a:rPr>
              <a:t>Basada</a:t>
            </a:r>
            <a:r>
              <a:rPr lang="en-US" sz="2800">
                <a:solidFill>
                  <a:srgbClr val="1B3668"/>
                </a:solidFill>
                <a:latin typeface="Montserrat Medium"/>
              </a:rPr>
              <a:t> </a:t>
            </a:r>
            <a:r>
              <a:rPr lang="en-US" sz="2800" err="1">
                <a:solidFill>
                  <a:srgbClr val="1B3668"/>
                </a:solidFill>
                <a:latin typeface="Montserrat Medium"/>
              </a:rPr>
              <a:t>en</a:t>
            </a:r>
            <a:r>
              <a:rPr lang="en-US" sz="2800">
                <a:solidFill>
                  <a:srgbClr val="1B3668"/>
                </a:solidFill>
                <a:latin typeface="Montserrat Medium"/>
              </a:rPr>
              <a:t> Washington DC 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B3668"/>
              </a:solidFill>
              <a:effectLst/>
              <a:uLnTx/>
              <a:uFillTx/>
              <a:latin typeface="Montserrat Medium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E9CC157-DCA8-0704-809A-ECEE328DEA49}"/>
              </a:ext>
            </a:extLst>
          </p:cNvPr>
          <p:cNvSpPr txBox="1"/>
          <p:nvPr/>
        </p:nvSpPr>
        <p:spPr>
          <a:xfrm>
            <a:off x="6802448" y="5657694"/>
            <a:ext cx="2929102" cy="28612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420"/>
              </a:lnSpc>
              <a:spcBef>
                <a:spcPct val="0"/>
              </a:spcBef>
            </a:pPr>
            <a:r>
              <a:rPr lang="en-US" sz="2800">
                <a:solidFill>
                  <a:schemeClr val="bg1"/>
                </a:solidFill>
                <a:latin typeface="Montserrat" pitchFamily="2" charset="77"/>
              </a:rPr>
              <a:t>501(c)(3) </a:t>
            </a:r>
            <a:r>
              <a:rPr lang="en-US" sz="2800" err="1">
                <a:solidFill>
                  <a:schemeClr val="bg1"/>
                </a:solidFill>
                <a:latin typeface="Montserrat" pitchFamily="2" charset="77"/>
              </a:rPr>
              <a:t>organización</a:t>
            </a:r>
            <a:r>
              <a:rPr lang="en-US" sz="2800">
                <a:solidFill>
                  <a:schemeClr val="bg1"/>
                </a:solidFill>
                <a:latin typeface="Montserrat" pitchFamily="2" charset="77"/>
              </a:rPr>
              <a:t> sin fines de </a:t>
            </a:r>
            <a:r>
              <a:rPr lang="en-US" sz="2800" err="1">
                <a:solidFill>
                  <a:schemeClr val="bg1"/>
                </a:solidFill>
                <a:latin typeface="Montserrat" pitchFamily="2" charset="77"/>
              </a:rPr>
              <a:t>lucro</a:t>
            </a:r>
            <a:r>
              <a:rPr lang="en-US" sz="2800" i="1">
                <a:solidFill>
                  <a:schemeClr val="bg1"/>
                </a:solidFill>
                <a:latin typeface="Montserrat" pitchFamily="2" charset="77"/>
              </a:rPr>
              <a:t>
</a:t>
            </a:r>
            <a:endParaRPr lang="en-US" sz="280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C315B8F-B15B-B005-7CBA-A397D515371B}"/>
              </a:ext>
            </a:extLst>
          </p:cNvPr>
          <p:cNvSpPr>
            <a:spLocks/>
          </p:cNvSpPr>
          <p:nvPr/>
        </p:nvSpPr>
        <p:spPr>
          <a:xfrm>
            <a:off x="15016465" y="4673982"/>
            <a:ext cx="2661843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410E6AA-2155-91FF-9242-EC9F9254ECB5}"/>
              </a:ext>
            </a:extLst>
          </p:cNvPr>
          <p:cNvSpPr txBox="1"/>
          <p:nvPr/>
        </p:nvSpPr>
        <p:spPr>
          <a:xfrm>
            <a:off x="14974796" y="5848330"/>
            <a:ext cx="2657917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 err="1">
                <a:solidFill>
                  <a:srgbClr val="1B3668"/>
                </a:solidFill>
                <a:latin typeface="Montserrat Medium"/>
              </a:rPr>
              <a:t>Presencia</a:t>
            </a:r>
            <a:r>
              <a:rPr lang="en-US" sz="2800">
                <a:solidFill>
                  <a:srgbClr val="1B3668"/>
                </a:solidFill>
                <a:latin typeface="Montserrat Medium"/>
              </a:rPr>
              <a:t> legal </a:t>
            </a:r>
            <a:r>
              <a:rPr lang="en-US" sz="2800" err="1">
                <a:solidFill>
                  <a:srgbClr val="1B3668"/>
                </a:solidFill>
                <a:latin typeface="Montserrat Medium"/>
              </a:rPr>
              <a:t>en</a:t>
            </a:r>
            <a:r>
              <a:rPr lang="en-US" sz="2800">
                <a:solidFill>
                  <a:srgbClr val="1B3668"/>
                </a:solidFill>
                <a:latin typeface="Montserrat Medium"/>
              </a:rPr>
              <a:t> </a:t>
            </a:r>
            <a:r>
              <a:rPr lang="en-US" sz="2800" err="1">
                <a:solidFill>
                  <a:srgbClr val="1B3668"/>
                </a:solidFill>
                <a:latin typeface="Montserrat Medium"/>
              </a:rPr>
              <a:t>Canadá</a:t>
            </a:r>
            <a:r>
              <a:rPr lang="en-US" sz="2800">
                <a:solidFill>
                  <a:srgbClr val="1B3668"/>
                </a:solidFill>
                <a:latin typeface="Montserrat Medium"/>
              </a:rPr>
              <a:t> y Colombia
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B3668"/>
              </a:solidFill>
              <a:effectLst/>
              <a:uLnTx/>
              <a:uFillTx/>
              <a:latin typeface="Montserrat Medium"/>
            </a:endParaRP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1F49DD96-BE4E-6656-0181-CF96486C3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2" b="17565"/>
          <a:stretch/>
        </p:blipFill>
        <p:spPr bwMode="auto">
          <a:xfrm>
            <a:off x="0" y="1874967"/>
            <a:ext cx="6064513" cy="84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58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245C8-C672-3910-6DD6-6DE7B7FB4F4E}"/>
              </a:ext>
            </a:extLst>
          </p:cNvPr>
          <p:cNvSpPr/>
          <p:nvPr/>
        </p:nvSpPr>
        <p:spPr>
          <a:xfrm>
            <a:off x="-1200151" y="-685800"/>
            <a:ext cx="20888325" cy="360439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E3414-05C6-E83B-2FCF-A9E63266C4BB}"/>
              </a:ext>
            </a:extLst>
          </p:cNvPr>
          <p:cNvSpPr txBox="1"/>
          <p:nvPr/>
        </p:nvSpPr>
        <p:spPr>
          <a:xfrm>
            <a:off x="6657271" y="958784"/>
            <a:ext cx="16986065" cy="2354491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en-US" sz="7200" b="1" err="1">
                <a:solidFill>
                  <a:prstClr val="white"/>
                </a:solidFill>
                <a:latin typeface="Montserrat Medium"/>
              </a:rPr>
              <a:t>Trabajando</a:t>
            </a:r>
            <a:r>
              <a:rPr lang="en-US" sz="7200" b="1">
                <a:solidFill>
                  <a:prstClr val="white"/>
                </a:solidFill>
                <a:latin typeface="Montserrat Medium"/>
              </a:rPr>
              <a:t> con la OEA
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4395FC8-FFC6-7013-AAA4-1DB63C3BF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58" y="439905"/>
            <a:ext cx="2180844" cy="60327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D6B6808-56BE-CFA0-3193-4F06A3EF97BA}"/>
              </a:ext>
            </a:extLst>
          </p:cNvPr>
          <p:cNvSpPr>
            <a:spLocks/>
          </p:cNvSpPr>
          <p:nvPr/>
        </p:nvSpPr>
        <p:spPr>
          <a:xfrm>
            <a:off x="8654685" y="4663232"/>
            <a:ext cx="3231622" cy="3857623"/>
          </a:xfrm>
          <a:prstGeom prst="rect">
            <a:avLst/>
          </a:prstGeom>
          <a:solidFill>
            <a:srgbClr val="0D213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21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AC47F1-4CAC-4CF2-8697-2AF1B91CD74D}"/>
              </a:ext>
            </a:extLst>
          </p:cNvPr>
          <p:cNvSpPr>
            <a:spLocks/>
          </p:cNvSpPr>
          <p:nvPr/>
        </p:nvSpPr>
        <p:spPr>
          <a:xfrm>
            <a:off x="11886308" y="4673983"/>
            <a:ext cx="2854772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315865-1003-0508-D674-5D9BAC31A007}"/>
              </a:ext>
            </a:extLst>
          </p:cNvPr>
          <p:cNvSpPr>
            <a:spLocks/>
          </p:cNvSpPr>
          <p:nvPr/>
        </p:nvSpPr>
        <p:spPr>
          <a:xfrm>
            <a:off x="14782748" y="4673983"/>
            <a:ext cx="3038129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0474782-88E6-AF1A-42CC-9BBE60598CF4}"/>
              </a:ext>
            </a:extLst>
          </p:cNvPr>
          <p:cNvSpPr txBox="1"/>
          <p:nvPr/>
        </p:nvSpPr>
        <p:spPr>
          <a:xfrm>
            <a:off x="14786674" y="5283555"/>
            <a:ext cx="3034203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 err="1">
                <a:solidFill>
                  <a:srgbClr val="1B3668"/>
                </a:solidFill>
                <a:latin typeface="Montserrat Medium"/>
              </a:rPr>
              <a:t>Ejecutar</a:t>
            </a:r>
            <a:r>
              <a:rPr lang="en-US" sz="2800">
                <a:solidFill>
                  <a:srgbClr val="1B3668"/>
                </a:solidFill>
                <a:latin typeface="Montserrat Medium"/>
              </a:rPr>
              <a:t> </a:t>
            </a:r>
            <a:r>
              <a:rPr lang="en-US" sz="2800" err="1">
                <a:solidFill>
                  <a:srgbClr val="1B3668"/>
                </a:solidFill>
                <a:latin typeface="Montserrat Medium"/>
              </a:rPr>
              <a:t>proyectos</a:t>
            </a:r>
            <a:r>
              <a:rPr lang="en-US" sz="2800">
                <a:solidFill>
                  <a:srgbClr val="1B3668"/>
                </a:solidFill>
                <a:latin typeface="Montserrat Medium"/>
              </a:rPr>
              <a:t> </a:t>
            </a:r>
            <a:r>
              <a:rPr lang="en-US" sz="2800" err="1">
                <a:solidFill>
                  <a:srgbClr val="1B3668"/>
                </a:solidFill>
                <a:latin typeface="Montserrat Medium"/>
              </a:rPr>
              <a:t>encomendados</a:t>
            </a:r>
            <a:r>
              <a:rPr lang="en-US" sz="2800">
                <a:solidFill>
                  <a:srgbClr val="1B3668"/>
                </a:solidFill>
                <a:latin typeface="Montserrat Medium"/>
              </a:rPr>
              <a:t> </a:t>
            </a:r>
            <a:r>
              <a:rPr lang="en-US" sz="2800" err="1">
                <a:solidFill>
                  <a:srgbClr val="1B3668"/>
                </a:solidFill>
                <a:latin typeface="Montserrat Medium"/>
              </a:rPr>
              <a:t>por</a:t>
            </a:r>
            <a:r>
              <a:rPr lang="en-US" sz="2800">
                <a:solidFill>
                  <a:srgbClr val="1B3668"/>
                </a:solidFill>
                <a:latin typeface="Montserrat Medium"/>
              </a:rPr>
              <a:t> </a:t>
            </a:r>
            <a:r>
              <a:rPr lang="en-US" sz="2800" err="1">
                <a:solidFill>
                  <a:srgbClr val="1B3668"/>
                </a:solidFill>
                <a:latin typeface="Montserrat Medium"/>
              </a:rPr>
              <a:t>el</a:t>
            </a:r>
            <a:r>
              <a:rPr lang="en-US" sz="2800">
                <a:solidFill>
                  <a:srgbClr val="1B3668"/>
                </a:solidFill>
                <a:latin typeface="Montserrat Medium"/>
              </a:rPr>
              <a:t> SG y </a:t>
            </a:r>
            <a:r>
              <a:rPr lang="en-US" sz="2800" err="1">
                <a:solidFill>
                  <a:srgbClr val="1B3668"/>
                </a:solidFill>
                <a:latin typeface="Montserrat Medium"/>
              </a:rPr>
              <a:t>los</a:t>
            </a:r>
            <a:r>
              <a:rPr lang="en-US" sz="2800">
                <a:solidFill>
                  <a:srgbClr val="1B3668"/>
                </a:solidFill>
                <a:latin typeface="Montserrat Medium"/>
              </a:rPr>
              <a:t> </a:t>
            </a:r>
            <a:r>
              <a:rPr lang="en-US" sz="2800" err="1">
                <a:solidFill>
                  <a:srgbClr val="1B3668"/>
                </a:solidFill>
                <a:latin typeface="Montserrat Medium"/>
              </a:rPr>
              <a:t>Estados</a:t>
            </a:r>
            <a:r>
              <a:rPr lang="en-US" sz="2800">
                <a:solidFill>
                  <a:srgbClr val="1B3668"/>
                </a:solidFill>
                <a:latin typeface="Montserrat Medium"/>
              </a:rPr>
              <a:t> </a:t>
            </a:r>
            <a:r>
              <a:rPr lang="en-US" sz="2800" err="1">
                <a:solidFill>
                  <a:srgbClr val="1B3668"/>
                </a:solidFill>
                <a:latin typeface="Montserrat Medium"/>
              </a:rPr>
              <a:t>Miembros</a:t>
            </a:r>
            <a:r>
              <a:rPr lang="en-US" sz="2800">
                <a:solidFill>
                  <a:srgbClr val="1B3668"/>
                </a:solidFill>
                <a:latin typeface="Montserrat Medium"/>
              </a:rPr>
              <a:t>
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B3668"/>
              </a:solidFill>
              <a:effectLst/>
              <a:uLnTx/>
              <a:uFillTx/>
              <a:latin typeface="Montserrat Medium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E9CC157-DCA8-0704-809A-ECEE328DEA49}"/>
              </a:ext>
            </a:extLst>
          </p:cNvPr>
          <p:cNvSpPr txBox="1"/>
          <p:nvPr/>
        </p:nvSpPr>
        <p:spPr>
          <a:xfrm>
            <a:off x="8805945" y="5689338"/>
            <a:ext cx="2929102" cy="22969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4420"/>
              </a:lnSpc>
              <a:spcBef>
                <a:spcPct val="0"/>
              </a:spcBef>
            </a:pPr>
            <a:r>
              <a:rPr lang="en-US" sz="2800" err="1">
                <a:solidFill>
                  <a:schemeClr val="bg1"/>
                </a:solidFill>
                <a:latin typeface="Montserrat" pitchFamily="2" charset="77"/>
              </a:rPr>
              <a:t>Vehículo</a:t>
            </a:r>
            <a:r>
              <a:rPr lang="en-US" sz="280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Montserrat" pitchFamily="2" charset="77"/>
              </a:rPr>
              <a:t>dentro</a:t>
            </a:r>
            <a:r>
              <a:rPr lang="en-US" sz="2800">
                <a:solidFill>
                  <a:schemeClr val="bg1"/>
                </a:solidFill>
                <a:latin typeface="Montserrat" pitchFamily="2" charset="77"/>
              </a:rPr>
              <a:t> de la OEA.
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FE9E860-335E-01F2-EB22-07197E2DB9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18281"/>
          <a:stretch/>
        </p:blipFill>
        <p:spPr>
          <a:xfrm>
            <a:off x="467123" y="3404344"/>
            <a:ext cx="7653866" cy="6375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31FE2A-4272-3A5F-49D7-0AE462FA6555}"/>
              </a:ext>
            </a:extLst>
          </p:cNvPr>
          <p:cNvSpPr txBox="1"/>
          <p:nvPr/>
        </p:nvSpPr>
        <p:spPr>
          <a:xfrm>
            <a:off x="11886308" y="5714442"/>
            <a:ext cx="2895914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 err="1">
                <a:solidFill>
                  <a:srgbClr val="1B3668"/>
                </a:solidFill>
                <a:latin typeface="Montserrat Medium"/>
              </a:rPr>
              <a:t>Conectar</a:t>
            </a:r>
            <a:r>
              <a:rPr lang="en-US" sz="2800">
                <a:solidFill>
                  <a:srgbClr val="1B3668"/>
                </a:solidFill>
                <a:latin typeface="Montserrat Medium"/>
              </a:rPr>
              <a:t> </a:t>
            </a:r>
            <a:r>
              <a:rPr lang="en-US" sz="2800" err="1">
                <a:solidFill>
                  <a:srgbClr val="1B3668"/>
                </a:solidFill>
                <a:latin typeface="Montserrat Medium"/>
              </a:rPr>
              <a:t>el</a:t>
            </a:r>
            <a:r>
              <a:rPr lang="en-US" sz="2800">
                <a:solidFill>
                  <a:srgbClr val="1B3668"/>
                </a:solidFill>
                <a:latin typeface="Montserrat Medium"/>
              </a:rPr>
              <a:t> sector privado con </a:t>
            </a:r>
            <a:r>
              <a:rPr lang="en-US" sz="2800" err="1">
                <a:solidFill>
                  <a:srgbClr val="1B3668"/>
                </a:solidFill>
                <a:latin typeface="Montserrat Medium"/>
              </a:rPr>
              <a:t>el</a:t>
            </a:r>
            <a:r>
              <a:rPr lang="en-US" sz="2800">
                <a:solidFill>
                  <a:srgbClr val="1B3668"/>
                </a:solidFill>
                <a:latin typeface="Montserrat Medium"/>
              </a:rPr>
              <a:t> sector </a:t>
            </a:r>
            <a:r>
              <a:rPr lang="en-US" sz="2800" err="1">
                <a:solidFill>
                  <a:srgbClr val="1B3668"/>
                </a:solidFill>
                <a:latin typeface="Montserrat Medium"/>
              </a:rPr>
              <a:t>público</a:t>
            </a:r>
            <a:r>
              <a:rPr lang="en-US" sz="2800">
                <a:solidFill>
                  <a:srgbClr val="1B3668"/>
                </a:solidFill>
                <a:latin typeface="Montserrat Medium"/>
              </a:rPr>
              <a:t>.
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B3668"/>
              </a:solidFill>
              <a:effectLst/>
              <a:uLnTx/>
              <a:uFillTx/>
              <a:latin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56287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CE36C8-64B0-5F9F-8743-0F64310527AA}"/>
              </a:ext>
            </a:extLst>
          </p:cNvPr>
          <p:cNvSpPr/>
          <p:nvPr/>
        </p:nvSpPr>
        <p:spPr>
          <a:xfrm>
            <a:off x="-1" y="0"/>
            <a:ext cx="8096969" cy="103002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332E5-CA09-AC58-6CB3-D63931089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0581" y="874163"/>
            <a:ext cx="2180034" cy="603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7314B0-8751-43E2-914A-2B4B270E38FB}"/>
              </a:ext>
            </a:extLst>
          </p:cNvPr>
          <p:cNvSpPr txBox="1"/>
          <p:nvPr/>
        </p:nvSpPr>
        <p:spPr>
          <a:xfrm>
            <a:off x="8407658" y="2108235"/>
            <a:ext cx="101910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9000" b="1" dirty="0">
                <a:solidFill>
                  <a:srgbClr val="1C345E"/>
                </a:solidFill>
                <a:latin typeface="Montserrat SemiBold" panose="02000505000000020004" pitchFamily="2" charset="77"/>
              </a:rPr>
              <a:t>¿</a:t>
            </a:r>
            <a:r>
              <a:rPr lang="en-US" sz="9000" b="1" dirty="0" err="1">
                <a:solidFill>
                  <a:srgbClr val="1C345E"/>
                </a:solidFill>
                <a:latin typeface="Montserrat SemiBold" panose="02000505000000020004" pitchFamily="2" charset="77"/>
              </a:rPr>
              <a:t>Qué</a:t>
            </a:r>
            <a:r>
              <a:rPr lang="en-US" sz="9000" b="1" dirty="0">
                <a:solidFill>
                  <a:srgbClr val="1C345E"/>
                </a:solidFill>
                <a:latin typeface="Montserrat SemiBold" panose="02000505000000020004" pitchFamily="2" charset="77"/>
              </a:rPr>
              <a:t> </a:t>
            </a:r>
            <a:r>
              <a:rPr lang="en-US" sz="9000" b="1" dirty="0" err="1">
                <a:solidFill>
                  <a:srgbClr val="1C345E"/>
                </a:solidFill>
                <a:latin typeface="Montserrat SemiBold" panose="02000505000000020004" pitchFamily="2" charset="77"/>
              </a:rPr>
              <a:t>hacemos</a:t>
            </a:r>
            <a:r>
              <a:rPr lang="en-US" sz="9000" b="1" dirty="0">
                <a:solidFill>
                  <a:srgbClr val="1C345E"/>
                </a:solidFill>
                <a:latin typeface="Montserrat SemiBold" panose="02000505000000020004" pitchFamily="2" charset="77"/>
              </a:rPr>
              <a:t>?
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D5D2C1-AACF-B6F3-6E53-58BD7A4A1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383" y="411451"/>
            <a:ext cx="5835000" cy="12895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0B8BF5-3530-B46E-8D8D-1980208AEAB2}"/>
              </a:ext>
            </a:extLst>
          </p:cNvPr>
          <p:cNvSpPr/>
          <p:nvPr/>
        </p:nvSpPr>
        <p:spPr>
          <a:xfrm>
            <a:off x="8718349" y="4041057"/>
            <a:ext cx="9264852" cy="559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600" spc="300" dirty="0" err="1">
                <a:solidFill>
                  <a:srgbClr val="1C355E"/>
                </a:solidFill>
                <a:latin typeface="Montserrat Light"/>
              </a:rPr>
              <a:t>Promover</a:t>
            </a:r>
            <a:r>
              <a:rPr lang="en-US" sz="3600" spc="300" dirty="0">
                <a:solidFill>
                  <a:srgbClr val="1C355E"/>
                </a:solidFill>
                <a:latin typeface="Montserrat Light"/>
              </a:rPr>
              <a:t> la </a:t>
            </a:r>
            <a:r>
              <a:rPr lang="en-US" sz="3600" spc="300" dirty="0" err="1">
                <a:solidFill>
                  <a:srgbClr val="1C355E"/>
                </a:solidFill>
                <a:latin typeface="Montserrat Light"/>
              </a:rPr>
              <a:t>inclusión</a:t>
            </a:r>
            <a:r>
              <a:rPr lang="en-US" sz="3600" spc="300" dirty="0">
                <a:solidFill>
                  <a:srgbClr val="1C355E"/>
                </a:solidFill>
                <a:latin typeface="Montserrat Light"/>
              </a:rPr>
              <a:t> </a:t>
            </a:r>
            <a:r>
              <a:rPr lang="en-US" sz="3600" spc="300" dirty="0">
                <a:solidFill>
                  <a:srgbClr val="1C355E"/>
                </a:solidFill>
                <a:latin typeface="Montserrat Light Bold"/>
              </a:rPr>
              <a:t>social</a:t>
            </a:r>
            <a:r>
              <a:rPr lang="en-US" sz="3600" spc="300" dirty="0">
                <a:solidFill>
                  <a:srgbClr val="1C355E"/>
                </a:solidFill>
                <a:latin typeface="Montserrat Light"/>
              </a:rPr>
              <a:t> y </a:t>
            </a:r>
            <a:r>
              <a:rPr lang="en-US" sz="3600" spc="300" dirty="0" err="1">
                <a:solidFill>
                  <a:srgbClr val="1C355E"/>
                </a:solidFill>
                <a:latin typeface="Montserrat Light Bold"/>
              </a:rPr>
              <a:t>economica</a:t>
            </a:r>
            <a:r>
              <a:rPr lang="en-US" sz="3600" spc="300" dirty="0">
                <a:solidFill>
                  <a:srgbClr val="1C355E"/>
                </a:solidFill>
                <a:latin typeface="Montserrat Light"/>
              </a:rPr>
              <a:t> de las </a:t>
            </a:r>
            <a:r>
              <a:rPr lang="en-US" sz="3600" spc="300" dirty="0" err="1">
                <a:solidFill>
                  <a:srgbClr val="1C355E"/>
                </a:solidFill>
                <a:latin typeface="Montserrat Light"/>
              </a:rPr>
              <a:t>comunidades</a:t>
            </a:r>
            <a:r>
              <a:rPr lang="en-US" sz="3600" spc="300" dirty="0">
                <a:solidFill>
                  <a:srgbClr val="1C355E"/>
                </a:solidFill>
                <a:latin typeface="Montserrat Light"/>
              </a:rPr>
              <a:t> </a:t>
            </a:r>
            <a:r>
              <a:rPr lang="en-US" sz="3600" spc="300" dirty="0" err="1">
                <a:solidFill>
                  <a:srgbClr val="1C355E"/>
                </a:solidFill>
                <a:latin typeface="Montserrat Light"/>
              </a:rPr>
              <a:t>vulnerables</a:t>
            </a:r>
            <a:r>
              <a:rPr lang="en-US" sz="3600" spc="300" dirty="0">
                <a:solidFill>
                  <a:srgbClr val="1C355E"/>
                </a:solidFill>
                <a:latin typeface="Montserrat Light"/>
              </a:rPr>
              <a:t> </a:t>
            </a:r>
            <a:r>
              <a:rPr lang="en-US" sz="3600" spc="300" dirty="0" err="1">
                <a:solidFill>
                  <a:srgbClr val="1C355E"/>
                </a:solidFill>
                <a:latin typeface="Montserrat Light"/>
              </a:rPr>
              <a:t>en</a:t>
            </a:r>
            <a:r>
              <a:rPr lang="en-US" sz="3600" spc="300" dirty="0">
                <a:solidFill>
                  <a:srgbClr val="1C355E"/>
                </a:solidFill>
                <a:latin typeface="Montserrat Light"/>
              </a:rPr>
              <a:t> las </a:t>
            </a:r>
            <a:r>
              <a:rPr lang="en-US" sz="3600" spc="300" dirty="0" err="1">
                <a:solidFill>
                  <a:srgbClr val="1C355E"/>
                </a:solidFill>
                <a:latin typeface="Montserrat Light"/>
              </a:rPr>
              <a:t>Américas</a:t>
            </a:r>
            <a:r>
              <a:rPr lang="en-US" sz="3600" spc="300" dirty="0">
                <a:solidFill>
                  <a:srgbClr val="1C355E"/>
                </a:solidFill>
                <a:latin typeface="Montserrat Light"/>
              </a:rPr>
              <a:t> a </a:t>
            </a:r>
            <a:r>
              <a:rPr lang="en-US" sz="3600" spc="300" dirty="0" err="1">
                <a:solidFill>
                  <a:srgbClr val="1C355E"/>
                </a:solidFill>
                <a:latin typeface="Montserrat Light"/>
              </a:rPr>
              <a:t>través</a:t>
            </a:r>
            <a:r>
              <a:rPr lang="en-US" sz="3600" spc="300" dirty="0">
                <a:solidFill>
                  <a:srgbClr val="1C355E"/>
                </a:solidFill>
                <a:latin typeface="Montserrat Light"/>
              </a:rPr>
              <a:t> de </a:t>
            </a:r>
            <a:r>
              <a:rPr lang="en-US" sz="3600" spc="300" dirty="0" err="1">
                <a:solidFill>
                  <a:srgbClr val="1C355E"/>
                </a:solidFill>
                <a:latin typeface="Montserrat Light Bold"/>
              </a:rPr>
              <a:t>alianzas</a:t>
            </a:r>
            <a:r>
              <a:rPr lang="en-US" sz="3600" spc="300" dirty="0">
                <a:solidFill>
                  <a:srgbClr val="1C355E"/>
                </a:solidFill>
                <a:latin typeface="Montserrat Light"/>
              </a:rPr>
              <a:t> con </a:t>
            </a:r>
            <a:r>
              <a:rPr lang="en-US" sz="3600" spc="300" dirty="0" err="1">
                <a:solidFill>
                  <a:srgbClr val="1C355E"/>
                </a:solidFill>
                <a:latin typeface="Montserrat Light"/>
              </a:rPr>
              <a:t>los</a:t>
            </a:r>
            <a:r>
              <a:rPr lang="en-US" sz="3600" spc="300" dirty="0">
                <a:solidFill>
                  <a:srgbClr val="1C355E"/>
                </a:solidFill>
                <a:latin typeface="Montserrat Light"/>
              </a:rPr>
              <a:t> </a:t>
            </a:r>
            <a:r>
              <a:rPr lang="en-US" sz="3600" spc="300" dirty="0" err="1">
                <a:solidFill>
                  <a:srgbClr val="1C355E"/>
                </a:solidFill>
                <a:latin typeface="Montserrat Light"/>
              </a:rPr>
              <a:t>sectores</a:t>
            </a:r>
            <a:r>
              <a:rPr lang="en-US" sz="3600" spc="300" dirty="0">
                <a:solidFill>
                  <a:srgbClr val="1C355E"/>
                </a:solidFill>
                <a:latin typeface="Montserrat Light"/>
              </a:rPr>
              <a:t> </a:t>
            </a:r>
            <a:r>
              <a:rPr lang="en-US" sz="3600" spc="300" dirty="0" err="1">
                <a:solidFill>
                  <a:srgbClr val="1C355E"/>
                </a:solidFill>
                <a:latin typeface="Montserrat Light"/>
              </a:rPr>
              <a:t>público</a:t>
            </a:r>
            <a:r>
              <a:rPr lang="en-US" sz="3600" spc="300" dirty="0">
                <a:solidFill>
                  <a:srgbClr val="1C355E"/>
                </a:solidFill>
                <a:latin typeface="Montserrat Light"/>
              </a:rPr>
              <a:t>, privado y </a:t>
            </a:r>
            <a:r>
              <a:rPr lang="en-US" sz="3600" spc="300" dirty="0" err="1">
                <a:solidFill>
                  <a:srgbClr val="1C355E"/>
                </a:solidFill>
                <a:latin typeface="Montserrat Light"/>
              </a:rPr>
              <a:t>organizaciones</a:t>
            </a:r>
            <a:r>
              <a:rPr lang="en-US" sz="3600" spc="300" dirty="0">
                <a:solidFill>
                  <a:srgbClr val="1C355E"/>
                </a:solidFill>
                <a:latin typeface="Montserrat Light"/>
              </a:rPr>
              <a:t> sin fines de </a:t>
            </a:r>
            <a:r>
              <a:rPr lang="en-US" sz="3600" spc="300" dirty="0" err="1">
                <a:solidFill>
                  <a:srgbClr val="1C355E"/>
                </a:solidFill>
                <a:latin typeface="Montserrat Light"/>
              </a:rPr>
              <a:t>lucro</a:t>
            </a:r>
            <a:r>
              <a:rPr lang="en-US" sz="3600" spc="300" dirty="0">
                <a:solidFill>
                  <a:srgbClr val="1C355E"/>
                </a:solidFill>
                <a:latin typeface="Montserrat Light"/>
              </a:rPr>
              <a:t>. 
</a:t>
            </a:r>
          </a:p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600" spc="300" dirty="0" err="1">
                <a:solidFill>
                  <a:srgbClr val="1C355E"/>
                </a:solidFill>
                <a:latin typeface="Montserrat Light"/>
              </a:rPr>
              <a:t>Áreas</a:t>
            </a:r>
            <a:r>
              <a:rPr lang="en-US" sz="3600" spc="300" dirty="0">
                <a:solidFill>
                  <a:srgbClr val="1C355E"/>
                </a:solidFill>
                <a:latin typeface="Montserrat Light"/>
              </a:rPr>
              <a:t> de </a:t>
            </a:r>
            <a:r>
              <a:rPr lang="en-US" sz="3600" spc="300" dirty="0" err="1">
                <a:solidFill>
                  <a:srgbClr val="1C355E"/>
                </a:solidFill>
                <a:latin typeface="Montserrat Light"/>
              </a:rPr>
              <a:t>enfoque</a:t>
            </a:r>
            <a:r>
              <a:rPr lang="en-US" sz="3600" spc="300" dirty="0">
                <a:solidFill>
                  <a:srgbClr val="1C355E"/>
                </a:solidFill>
                <a:latin typeface="Montserrat Light"/>
              </a:rPr>
              <a:t>: 
</a:t>
            </a:r>
          </a:p>
          <a:p>
            <a:pPr marL="571500" indent="-571500">
              <a:lnSpc>
                <a:spcPts val="39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spc="300" dirty="0" err="1">
                <a:solidFill>
                  <a:srgbClr val="1C355E"/>
                </a:solidFill>
                <a:latin typeface="Montserrat Light"/>
              </a:rPr>
              <a:t>Futuro</a:t>
            </a:r>
            <a:r>
              <a:rPr lang="en-US" sz="3600" spc="300" dirty="0">
                <a:solidFill>
                  <a:srgbClr val="1C355E"/>
                </a:solidFill>
                <a:latin typeface="Montserrat Light"/>
              </a:rPr>
              <a:t> del </a:t>
            </a:r>
            <a:r>
              <a:rPr lang="en-US" sz="3600" spc="300" dirty="0" err="1">
                <a:solidFill>
                  <a:srgbClr val="1C355E"/>
                </a:solidFill>
                <a:latin typeface="Montserrat Light"/>
              </a:rPr>
              <a:t>trabajo</a:t>
            </a:r>
            <a:r>
              <a:rPr lang="en-US" sz="3600" spc="300" dirty="0">
                <a:solidFill>
                  <a:srgbClr val="1C355E"/>
                </a:solidFill>
                <a:latin typeface="Montserrat Light"/>
              </a:rPr>
              <a:t> 
</a:t>
            </a:r>
            <a:r>
              <a:rPr lang="en-US" sz="3600" spc="300" dirty="0" err="1">
                <a:solidFill>
                  <a:srgbClr val="1C355E"/>
                </a:solidFill>
                <a:latin typeface="Montserrat Light"/>
              </a:rPr>
              <a:t>Innovación</a:t>
            </a:r>
            <a:endParaRPr lang="en-US" sz="3600" spc="300" dirty="0">
              <a:solidFill>
                <a:srgbClr val="1C355E"/>
              </a:solidFill>
              <a:latin typeface="Montserrat Light"/>
            </a:endParaRPr>
          </a:p>
        </p:txBody>
      </p:sp>
      <p:pic>
        <p:nvPicPr>
          <p:cNvPr id="23" name="Picture 22" descr="A person sitting at a table with a computer and cell phone&#10;&#10;Description automatically generated with medium confidence">
            <a:extLst>
              <a:ext uri="{FF2B5EF4-FFF2-40B4-BE49-F238E27FC236}">
                <a16:creationId xmlns:a16="http://schemas.microsoft.com/office/drawing/2014/main" id="{5C9B75C2-638C-3C1F-7F5B-F69CA36DC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3520" y="2657384"/>
            <a:ext cx="10190488" cy="764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33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BF41773-8BC8-B64D-C5CA-D80B7835D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8770" y="216693"/>
            <a:ext cx="4155948" cy="918441"/>
          </a:xfrm>
          <a:prstGeom prst="rect">
            <a:avLst/>
          </a:prstGeom>
        </p:spPr>
      </p:pic>
      <p:pic>
        <p:nvPicPr>
          <p:cNvPr id="3" name="Imagen 4">
            <a:extLst>
              <a:ext uri="{FF2B5EF4-FFF2-40B4-BE49-F238E27FC236}">
                <a16:creationId xmlns:a16="http://schemas.microsoft.com/office/drawing/2014/main" id="{C4AE14F3-9750-0AA9-A4FD-DF719DD5A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0620" y="-807"/>
            <a:ext cx="8343152" cy="97507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815CE52-DD66-F94B-AC17-EC91CF9A4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581" y="295017"/>
            <a:ext cx="2180844" cy="60327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C32A9E7-3654-C747-5BEB-37EB529C4C8F}"/>
              </a:ext>
            </a:extLst>
          </p:cNvPr>
          <p:cNvSpPr txBox="1"/>
          <p:nvPr/>
        </p:nvSpPr>
        <p:spPr>
          <a:xfrm>
            <a:off x="7955810" y="1518525"/>
            <a:ext cx="6870404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s-ES" sz="3000" dirty="0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NUESTRA HUELLA
</a:t>
            </a:r>
            <a:endParaRPr lang="es-ES" sz="3000" dirty="0">
              <a:solidFill>
                <a:srgbClr val="FFFFFF"/>
              </a:solidFill>
              <a:latin typeface="Montserrat"/>
              <a:cs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2630602-FA01-0F92-01AE-2FF46BBA5C34}"/>
              </a:ext>
            </a:extLst>
          </p:cNvPr>
          <p:cNvSpPr txBox="1"/>
          <p:nvPr/>
        </p:nvSpPr>
        <p:spPr>
          <a:xfrm>
            <a:off x="8606123" y="2123604"/>
            <a:ext cx="4486546" cy="78944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s-ES" dirty="0">
                <a:solidFill>
                  <a:srgbClr val="FFFFFF"/>
                </a:solidFill>
                <a:latin typeface="Montserrat Light"/>
                <a:ea typeface="+mn-lt"/>
                <a:cs typeface="Calibri" panose="020F0502020204030204"/>
              </a:rPr>
              <a:t>ANTIGUA Y BARBUDA
</a:t>
            </a:r>
            <a:r>
              <a:rPr lang="es-ES" dirty="0">
                <a:solidFill>
                  <a:srgbClr val="F98D29"/>
                </a:solidFill>
                <a:latin typeface="Montserrat Light"/>
                <a:ea typeface="+mn-lt"/>
                <a:cs typeface="Calibri" panose="020F0502020204030204"/>
              </a:rPr>
              <a:t>ARGENTINA
BELICE
BRASIL</a:t>
            </a:r>
            <a:r>
              <a:rPr lang="es-ES" dirty="0">
                <a:solidFill>
                  <a:srgbClr val="FFFFFF"/>
                </a:solidFill>
                <a:latin typeface="Montserrat Light"/>
                <a:ea typeface="+mn-lt"/>
                <a:cs typeface="Calibri" panose="020F0502020204030204"/>
              </a:rPr>
              <a:t>
BOLIVIA
</a:t>
            </a:r>
            <a:r>
              <a:rPr lang="es-ES" dirty="0">
                <a:solidFill>
                  <a:srgbClr val="F98D29"/>
                </a:solidFill>
                <a:latin typeface="Montserrat Light"/>
                <a:ea typeface="+mn-lt"/>
                <a:cs typeface="Calibri" panose="020F0502020204030204"/>
              </a:rPr>
              <a:t>CHILE
COLOMBIA
COSTA RICA</a:t>
            </a:r>
            <a:r>
              <a:rPr lang="es-ES" dirty="0">
                <a:solidFill>
                  <a:srgbClr val="FFFFFF"/>
                </a:solidFill>
                <a:latin typeface="Montserrat Light"/>
                <a:ea typeface="+mn-lt"/>
                <a:cs typeface="Calibri" panose="020F0502020204030204"/>
              </a:rPr>
              <a:t>
DOMINICA
</a:t>
            </a:r>
            <a:r>
              <a:rPr lang="es-ES" dirty="0">
                <a:solidFill>
                  <a:srgbClr val="F98D29"/>
                </a:solidFill>
                <a:latin typeface="Montserrat Light"/>
                <a:ea typeface="+mn-lt"/>
                <a:cs typeface="Calibri" panose="020F0502020204030204"/>
              </a:rPr>
              <a:t>REPÚBLICA DOMINICANA
ECUADOR
EL SALVADOR</a:t>
            </a:r>
            <a:r>
              <a:rPr lang="es-ES" dirty="0">
                <a:solidFill>
                  <a:srgbClr val="FFFFFF"/>
                </a:solidFill>
                <a:latin typeface="Montserrat Light"/>
                <a:ea typeface="+mn-lt"/>
                <a:cs typeface="Calibri" panose="020F0502020204030204"/>
              </a:rPr>
              <a:t>
GRANADA
</a:t>
            </a:r>
            <a:r>
              <a:rPr lang="es-ES" dirty="0">
                <a:solidFill>
                  <a:srgbClr val="F98D29"/>
                </a:solidFill>
                <a:latin typeface="Montserrat Light"/>
                <a:ea typeface="+mn-lt"/>
                <a:cs typeface="Calibri" panose="020F0502020204030204"/>
              </a:rPr>
              <a:t>GUATEMALA</a:t>
            </a:r>
            <a:r>
              <a:rPr lang="es-ES" dirty="0">
                <a:solidFill>
                  <a:srgbClr val="FFFFFF"/>
                </a:solidFill>
                <a:latin typeface="Montserrat Light"/>
                <a:ea typeface="+mn-lt"/>
                <a:cs typeface="Calibri" panose="020F0502020204030204"/>
              </a:rPr>
              <a:t>
HAITÍ
</a:t>
            </a:r>
            <a:r>
              <a:rPr lang="es-ES" dirty="0">
                <a:solidFill>
                  <a:srgbClr val="F98D29"/>
                </a:solidFill>
                <a:latin typeface="Montserrat Light"/>
                <a:ea typeface="+mn-lt"/>
                <a:cs typeface="Calibri" panose="020F0502020204030204"/>
              </a:rPr>
              <a:t>HONDURAS
JAMAICA
MÉXICO
PANAMÁ
PERÚ
PUERTO RICO (ESTADOS UNIDOS)</a:t>
            </a:r>
            <a:r>
              <a:rPr lang="es-ES" dirty="0">
                <a:solidFill>
                  <a:srgbClr val="FFFFFF"/>
                </a:solidFill>
                <a:latin typeface="Montserrat Light"/>
                <a:ea typeface="+mn-lt"/>
                <a:cs typeface="Calibri" panose="020F0502020204030204"/>
              </a:rPr>
              <a:t>
SANTA LUCÍA
SAN CRISTÓBAL Y NIEVES
</a:t>
            </a:r>
            <a:r>
              <a:rPr lang="es-ES" dirty="0">
                <a:solidFill>
                  <a:srgbClr val="F98D29"/>
                </a:solidFill>
                <a:latin typeface="Montserrat Light"/>
                <a:ea typeface="+mn-lt"/>
                <a:cs typeface="Calibri" panose="020F0502020204030204"/>
              </a:rPr>
              <a:t>TRINIDAD Y TOBAGO
URUGUAY
VENEZUELA</a:t>
            </a:r>
            <a:r>
              <a:rPr lang="es-ES" dirty="0">
                <a:solidFill>
                  <a:srgbClr val="FFFFFF"/>
                </a:solidFill>
                <a:latin typeface="Montserrat Light"/>
                <a:ea typeface="+mn-lt"/>
                <a:cs typeface="Calibri" panose="020F0502020204030204"/>
              </a:rPr>
              <a:t>
</a:t>
            </a:r>
            <a:endParaRPr lang="es-ES" dirty="0">
              <a:solidFill>
                <a:srgbClr val="F88D2A"/>
              </a:solidFill>
              <a:latin typeface="Montserrat Light"/>
            </a:endParaRPr>
          </a:p>
        </p:txBody>
      </p:sp>
      <p:pic>
        <p:nvPicPr>
          <p:cNvPr id="8" name="Imagen 8" descr="Icono&#10;&#10;Descripción generada automáticamente">
            <a:extLst>
              <a:ext uri="{FF2B5EF4-FFF2-40B4-BE49-F238E27FC236}">
                <a16:creationId xmlns:a16="http://schemas.microsoft.com/office/drawing/2014/main" id="{8DCB8757-DAAD-2700-1C8A-18E9426912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9853" y="2459387"/>
            <a:ext cx="272679" cy="277493"/>
          </a:xfrm>
          <a:prstGeom prst="rect">
            <a:avLst/>
          </a:prstGeom>
        </p:spPr>
      </p:pic>
      <p:pic>
        <p:nvPicPr>
          <p:cNvPr id="4" name="Imagen 5" descr="Icono&#10;&#10;Descripción generada automáticamente">
            <a:extLst>
              <a:ext uri="{FF2B5EF4-FFF2-40B4-BE49-F238E27FC236}">
                <a16:creationId xmlns:a16="http://schemas.microsoft.com/office/drawing/2014/main" id="{AB47869F-66BA-19C2-7730-F44EACC5C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7455" y="3026600"/>
            <a:ext cx="275885" cy="277964"/>
          </a:xfrm>
          <a:prstGeom prst="rect">
            <a:avLst/>
          </a:prstGeom>
        </p:spPr>
      </p:pic>
      <p:pic>
        <p:nvPicPr>
          <p:cNvPr id="6" name="Imagen 8" descr="Icono&#10;&#10;Descripción generada automáticamente">
            <a:extLst>
              <a:ext uri="{FF2B5EF4-FFF2-40B4-BE49-F238E27FC236}">
                <a16:creationId xmlns:a16="http://schemas.microsoft.com/office/drawing/2014/main" id="{10AF0FBA-E141-6A66-BFFD-6D023F5FD5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7455" y="3581903"/>
            <a:ext cx="275885" cy="277964"/>
          </a:xfrm>
          <a:prstGeom prst="rect">
            <a:avLst/>
          </a:prstGeom>
        </p:spPr>
      </p:pic>
      <p:pic>
        <p:nvPicPr>
          <p:cNvPr id="9" name="Imagen 9" descr="Icono&#10;&#10;Descripción generada automáticamente">
            <a:extLst>
              <a:ext uri="{FF2B5EF4-FFF2-40B4-BE49-F238E27FC236}">
                <a16:creationId xmlns:a16="http://schemas.microsoft.com/office/drawing/2014/main" id="{BA661237-1AD9-5483-D572-58AC2AE53C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2846" y="3857996"/>
            <a:ext cx="275885" cy="277964"/>
          </a:xfrm>
          <a:prstGeom prst="rect">
            <a:avLst/>
          </a:prstGeom>
        </p:spPr>
      </p:pic>
      <p:pic>
        <p:nvPicPr>
          <p:cNvPr id="10" name="Imagen 10" descr="Icono&#10;&#10;Descripción generada automáticamente">
            <a:extLst>
              <a:ext uri="{FF2B5EF4-FFF2-40B4-BE49-F238E27FC236}">
                <a16:creationId xmlns:a16="http://schemas.microsoft.com/office/drawing/2014/main" id="{E432DF90-2D71-1379-4F25-227046EBE5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2848" y="4134092"/>
            <a:ext cx="275885" cy="277964"/>
          </a:xfrm>
          <a:prstGeom prst="rect">
            <a:avLst/>
          </a:prstGeom>
        </p:spPr>
      </p:pic>
      <p:pic>
        <p:nvPicPr>
          <p:cNvPr id="11" name="Imagen 11" descr="Icono&#10;&#10;Descripción generada automáticamente">
            <a:extLst>
              <a:ext uri="{FF2B5EF4-FFF2-40B4-BE49-F238E27FC236}">
                <a16:creationId xmlns:a16="http://schemas.microsoft.com/office/drawing/2014/main" id="{9771F76D-D695-984E-DD8A-EFEC3C7D1C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3630" y="4679762"/>
            <a:ext cx="275885" cy="272573"/>
          </a:xfrm>
          <a:prstGeom prst="rect">
            <a:avLst/>
          </a:prstGeom>
        </p:spPr>
      </p:pic>
      <p:pic>
        <p:nvPicPr>
          <p:cNvPr id="12" name="Imagen 12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C440C61B-6BA2-4E00-9831-677F4C061A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3630" y="4952157"/>
            <a:ext cx="275885" cy="277964"/>
          </a:xfrm>
          <a:prstGeom prst="rect">
            <a:avLst/>
          </a:prstGeom>
        </p:spPr>
      </p:pic>
      <p:pic>
        <p:nvPicPr>
          <p:cNvPr id="13" name="Imagen 13" descr="Icono&#10;&#10;Descripción generada automáticamente">
            <a:extLst>
              <a:ext uri="{FF2B5EF4-FFF2-40B4-BE49-F238E27FC236}">
                <a16:creationId xmlns:a16="http://schemas.microsoft.com/office/drawing/2014/main" id="{78C5CEB7-417A-3237-FD02-603BF8AC94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52257" y="5226241"/>
            <a:ext cx="274968" cy="269577"/>
          </a:xfrm>
          <a:prstGeom prst="rect">
            <a:avLst/>
          </a:prstGeom>
        </p:spPr>
      </p:pic>
      <p:pic>
        <p:nvPicPr>
          <p:cNvPr id="14" name="Imagen 14">
            <a:extLst>
              <a:ext uri="{FF2B5EF4-FFF2-40B4-BE49-F238E27FC236}">
                <a16:creationId xmlns:a16="http://schemas.microsoft.com/office/drawing/2014/main" id="{10567D56-8067-C4EE-5591-345C3FB101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57648" y="5776176"/>
            <a:ext cx="274968" cy="269577"/>
          </a:xfrm>
          <a:prstGeom prst="rect">
            <a:avLst/>
          </a:prstGeom>
        </p:spPr>
      </p:pic>
      <p:pic>
        <p:nvPicPr>
          <p:cNvPr id="15" name="Imagen 15" descr="Icono&#10;&#10;Descripción generada automáticamente">
            <a:extLst>
              <a:ext uri="{FF2B5EF4-FFF2-40B4-BE49-F238E27FC236}">
                <a16:creationId xmlns:a16="http://schemas.microsoft.com/office/drawing/2014/main" id="{80DEDC3E-9693-10FA-EFCF-4093130258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57646" y="6315327"/>
            <a:ext cx="274968" cy="269577"/>
          </a:xfrm>
          <a:prstGeom prst="rect">
            <a:avLst/>
          </a:prstGeom>
        </p:spPr>
      </p:pic>
      <p:pic>
        <p:nvPicPr>
          <p:cNvPr id="16" name="Imagen 16" descr="Icono&#10;&#10;Descripción generada automáticamente">
            <a:extLst>
              <a:ext uri="{FF2B5EF4-FFF2-40B4-BE49-F238E27FC236}">
                <a16:creationId xmlns:a16="http://schemas.microsoft.com/office/drawing/2014/main" id="{2C262BD7-47E8-516D-4C49-61CB7DD008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57648" y="6590293"/>
            <a:ext cx="274968" cy="269577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52AD3EF7-1BFD-0EE4-222C-7CC38A517E5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57648" y="6865260"/>
            <a:ext cx="274968" cy="269577"/>
          </a:xfrm>
          <a:prstGeom prst="rect">
            <a:avLst/>
          </a:prstGeom>
        </p:spPr>
      </p:pic>
      <p:pic>
        <p:nvPicPr>
          <p:cNvPr id="18" name="Imagen 18" descr="Icono&#10;&#10;Descripción generada automáticamente">
            <a:extLst>
              <a:ext uri="{FF2B5EF4-FFF2-40B4-BE49-F238E27FC236}">
                <a16:creationId xmlns:a16="http://schemas.microsoft.com/office/drawing/2014/main" id="{A01D5340-C7DF-BDBC-B163-F79333DA472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52255" y="7156267"/>
            <a:ext cx="274968" cy="269577"/>
          </a:xfrm>
          <a:prstGeom prst="rect">
            <a:avLst/>
          </a:prstGeom>
        </p:spPr>
      </p:pic>
      <p:pic>
        <p:nvPicPr>
          <p:cNvPr id="19" name="Imagen 19">
            <a:extLst>
              <a:ext uri="{FF2B5EF4-FFF2-40B4-BE49-F238E27FC236}">
                <a16:creationId xmlns:a16="http://schemas.microsoft.com/office/drawing/2014/main" id="{06E8936C-D7FD-3879-9C58-846CB2256AB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46864" y="7431234"/>
            <a:ext cx="274968" cy="274968"/>
          </a:xfrm>
          <a:prstGeom prst="rect">
            <a:avLst/>
          </a:prstGeom>
        </p:spPr>
      </p:pic>
      <p:pic>
        <p:nvPicPr>
          <p:cNvPr id="20" name="Imagen 20" descr="Icono&#10;&#10;Descripción generada automáticamente">
            <a:extLst>
              <a:ext uri="{FF2B5EF4-FFF2-40B4-BE49-F238E27FC236}">
                <a16:creationId xmlns:a16="http://schemas.microsoft.com/office/drawing/2014/main" id="{A2578A4A-7595-7B85-F2A4-EB819523B59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52255" y="7700809"/>
            <a:ext cx="274968" cy="269577"/>
          </a:xfrm>
          <a:prstGeom prst="rect">
            <a:avLst/>
          </a:prstGeom>
        </p:spPr>
      </p:pic>
      <p:pic>
        <p:nvPicPr>
          <p:cNvPr id="21" name="Imagen 21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DF7B395-99CB-B182-15AD-1CFADF24A9B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79212" y="8514928"/>
            <a:ext cx="274968" cy="274968"/>
          </a:xfrm>
          <a:prstGeom prst="rect">
            <a:avLst/>
          </a:prstGeom>
        </p:spPr>
      </p:pic>
      <p:pic>
        <p:nvPicPr>
          <p:cNvPr id="22" name="Imagen 22" descr="Logotipo, Icono&#10;&#10;Descripción generada automáticamente">
            <a:extLst>
              <a:ext uri="{FF2B5EF4-FFF2-40B4-BE49-F238E27FC236}">
                <a16:creationId xmlns:a16="http://schemas.microsoft.com/office/drawing/2014/main" id="{5B31702C-9801-9068-4AF8-43314D5E749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79213" y="8789895"/>
            <a:ext cx="274968" cy="269577"/>
          </a:xfrm>
          <a:prstGeom prst="rect">
            <a:avLst/>
          </a:prstGeom>
        </p:spPr>
      </p:pic>
      <p:pic>
        <p:nvPicPr>
          <p:cNvPr id="23" name="Imagen 23" descr="Icono&#10;&#10;Descripción generada automáticamente">
            <a:extLst>
              <a:ext uri="{FF2B5EF4-FFF2-40B4-BE49-F238E27FC236}">
                <a16:creationId xmlns:a16="http://schemas.microsoft.com/office/drawing/2014/main" id="{594E618D-1314-E075-771D-00B95DAE76C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79212" y="9059470"/>
            <a:ext cx="274968" cy="269577"/>
          </a:xfrm>
          <a:prstGeom prst="rect">
            <a:avLst/>
          </a:prstGeom>
        </p:spPr>
      </p:pic>
      <p:pic>
        <p:nvPicPr>
          <p:cNvPr id="24" name="Imagen 24" descr="Icono&#10;&#10;Descripción generada automáticamente">
            <a:extLst>
              <a:ext uri="{FF2B5EF4-FFF2-40B4-BE49-F238E27FC236}">
                <a16:creationId xmlns:a16="http://schemas.microsoft.com/office/drawing/2014/main" id="{26ADBBBA-B46A-EEF8-EA88-508275F4A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1922" y="6949403"/>
            <a:ext cx="775608" cy="775608"/>
          </a:xfrm>
          <a:prstGeom prst="rect">
            <a:avLst/>
          </a:prstGeom>
        </p:spPr>
      </p:pic>
      <p:pic>
        <p:nvPicPr>
          <p:cNvPr id="25" name="Imagen 25" descr="Logotipo, Icono&#10;&#10;Descripción generada automáticamente">
            <a:extLst>
              <a:ext uri="{FF2B5EF4-FFF2-40B4-BE49-F238E27FC236}">
                <a16:creationId xmlns:a16="http://schemas.microsoft.com/office/drawing/2014/main" id="{DEEED485-DC13-EB3D-6E14-F8785537B0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703464" y="7183685"/>
            <a:ext cx="775607" cy="768509"/>
          </a:xfrm>
          <a:prstGeom prst="rect">
            <a:avLst/>
          </a:prstGeom>
        </p:spPr>
      </p:pic>
      <p:pic>
        <p:nvPicPr>
          <p:cNvPr id="26" name="Imagen 26" descr="Icono&#10;&#10;Descripción generada automáticamente">
            <a:extLst>
              <a:ext uri="{FF2B5EF4-FFF2-40B4-BE49-F238E27FC236}">
                <a16:creationId xmlns:a16="http://schemas.microsoft.com/office/drawing/2014/main" id="{2C06F321-B55C-8D9B-25B5-2199802ABD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5415" y="7183685"/>
            <a:ext cx="775608" cy="768509"/>
          </a:xfrm>
          <a:prstGeom prst="rect">
            <a:avLst/>
          </a:prstGeom>
        </p:spPr>
      </p:pic>
      <p:pic>
        <p:nvPicPr>
          <p:cNvPr id="28" name="Imagen 30" descr="Icono&#10;&#10;Descripción generada automáticamente">
            <a:extLst>
              <a:ext uri="{FF2B5EF4-FFF2-40B4-BE49-F238E27FC236}">
                <a16:creationId xmlns:a16="http://schemas.microsoft.com/office/drawing/2014/main" id="{D4F71C13-3A51-12BD-D23C-16FE5455A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3930" y="4379431"/>
            <a:ext cx="775608" cy="768509"/>
          </a:xfrm>
          <a:prstGeom prst="rect">
            <a:avLst/>
          </a:prstGeom>
        </p:spPr>
      </p:pic>
      <p:pic>
        <p:nvPicPr>
          <p:cNvPr id="31" name="Imagen 31" descr="Icono&#10;&#10;Descripción generada automáticamente">
            <a:extLst>
              <a:ext uri="{FF2B5EF4-FFF2-40B4-BE49-F238E27FC236}">
                <a16:creationId xmlns:a16="http://schemas.microsoft.com/office/drawing/2014/main" id="{1F78CBED-710A-E395-C2B5-C1544D2692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7464" y="3144139"/>
            <a:ext cx="775608" cy="768509"/>
          </a:xfrm>
          <a:prstGeom prst="rect">
            <a:avLst/>
          </a:prstGeom>
        </p:spPr>
      </p:pic>
      <p:pic>
        <p:nvPicPr>
          <p:cNvPr id="32" name="Imagen 32" descr="Icono&#10;&#10;Descripción generada automáticamente">
            <a:extLst>
              <a:ext uri="{FF2B5EF4-FFF2-40B4-BE49-F238E27FC236}">
                <a16:creationId xmlns:a16="http://schemas.microsoft.com/office/drawing/2014/main" id="{F565B563-4B77-1B12-6B68-3AFE683D0B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470" y="2285113"/>
            <a:ext cx="775608" cy="768509"/>
          </a:xfrm>
          <a:prstGeom prst="rect">
            <a:avLst/>
          </a:prstGeom>
        </p:spPr>
      </p:pic>
      <p:pic>
        <p:nvPicPr>
          <p:cNvPr id="33" name="Imagen 33" descr="Icono&#10;&#10;Descripción generada automáticamente">
            <a:extLst>
              <a:ext uri="{FF2B5EF4-FFF2-40B4-BE49-F238E27FC236}">
                <a16:creationId xmlns:a16="http://schemas.microsoft.com/office/drawing/2014/main" id="{41BAF719-E395-A3BB-C18F-7BC07D7EEF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2209" y="1355095"/>
            <a:ext cx="775608" cy="768509"/>
          </a:xfrm>
          <a:prstGeom prst="rect">
            <a:avLst/>
          </a:prstGeom>
        </p:spPr>
      </p:pic>
      <p:pic>
        <p:nvPicPr>
          <p:cNvPr id="34" name="Imagen 34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0755D084-B6DB-DC32-5733-5B0B1AFF79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4482" y="4109653"/>
            <a:ext cx="775608" cy="768509"/>
          </a:xfrm>
          <a:prstGeom prst="rect">
            <a:avLst/>
          </a:prstGeom>
        </p:spPr>
      </p:pic>
      <p:pic>
        <p:nvPicPr>
          <p:cNvPr id="35" name="Imagen 35" descr="Icono&#10;&#10;Descripción generada automáticamente">
            <a:extLst>
              <a:ext uri="{FF2B5EF4-FFF2-40B4-BE49-F238E27FC236}">
                <a16:creationId xmlns:a16="http://schemas.microsoft.com/office/drawing/2014/main" id="{F9335D93-68DA-12C3-CFF7-BC618F2EC2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4017" y="2739473"/>
            <a:ext cx="775608" cy="768509"/>
          </a:xfrm>
          <a:prstGeom prst="rect">
            <a:avLst/>
          </a:prstGeom>
        </p:spPr>
      </p:pic>
      <p:pic>
        <p:nvPicPr>
          <p:cNvPr id="36" name="Imagen 36">
            <a:extLst>
              <a:ext uri="{FF2B5EF4-FFF2-40B4-BE49-F238E27FC236}">
                <a16:creationId xmlns:a16="http://schemas.microsoft.com/office/drawing/2014/main" id="{A1450B9F-3794-7CF8-E74D-21E09144F3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09961" y="2356106"/>
            <a:ext cx="775608" cy="768509"/>
          </a:xfrm>
          <a:prstGeom prst="rect">
            <a:avLst/>
          </a:prstGeom>
        </p:spPr>
      </p:pic>
      <p:pic>
        <p:nvPicPr>
          <p:cNvPr id="37" name="Imagen 37" descr="Icono&#10;&#10;Descripción generada automáticamente">
            <a:extLst>
              <a:ext uri="{FF2B5EF4-FFF2-40B4-BE49-F238E27FC236}">
                <a16:creationId xmlns:a16="http://schemas.microsoft.com/office/drawing/2014/main" id="{B94E251A-2061-3E3B-42FB-A28F14B200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27811" y="1724263"/>
            <a:ext cx="775608" cy="768509"/>
          </a:xfrm>
          <a:prstGeom prst="rect">
            <a:avLst/>
          </a:prstGeom>
        </p:spPr>
      </p:pic>
      <p:pic>
        <p:nvPicPr>
          <p:cNvPr id="38" name="Imagen 38" descr="Icono&#10;&#10;Descripción generada automáticamente">
            <a:extLst>
              <a:ext uri="{FF2B5EF4-FFF2-40B4-BE49-F238E27FC236}">
                <a16:creationId xmlns:a16="http://schemas.microsoft.com/office/drawing/2014/main" id="{522B4345-B859-14A4-B878-DCE27D3B977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3331" y="1938131"/>
            <a:ext cx="775608" cy="768509"/>
          </a:xfrm>
          <a:prstGeom prst="rect">
            <a:avLst/>
          </a:prstGeom>
        </p:spPr>
      </p:pic>
      <p:pic>
        <p:nvPicPr>
          <p:cNvPr id="39" name="Imagen 39">
            <a:extLst>
              <a:ext uri="{FF2B5EF4-FFF2-40B4-BE49-F238E27FC236}">
                <a16:creationId xmlns:a16="http://schemas.microsoft.com/office/drawing/2014/main" id="{D65DBF0C-A03C-A919-C2B4-BA4F76B30E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4669" y="1135015"/>
            <a:ext cx="775608" cy="768509"/>
          </a:xfrm>
          <a:prstGeom prst="rect">
            <a:avLst/>
          </a:prstGeom>
        </p:spPr>
      </p:pic>
      <p:pic>
        <p:nvPicPr>
          <p:cNvPr id="40" name="Imagen 40" descr="Icono&#10;&#10;Descripción generada automáticamente">
            <a:extLst>
              <a:ext uri="{FF2B5EF4-FFF2-40B4-BE49-F238E27FC236}">
                <a16:creationId xmlns:a16="http://schemas.microsoft.com/office/drawing/2014/main" id="{59384FC1-EB7F-1AF3-B9C3-BEA04CD0555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56004" y="2015336"/>
            <a:ext cx="775608" cy="768509"/>
          </a:xfrm>
          <a:prstGeom prst="rect">
            <a:avLst/>
          </a:prstGeom>
        </p:spPr>
      </p:pic>
      <p:pic>
        <p:nvPicPr>
          <p:cNvPr id="41" name="Imagen 41">
            <a:extLst>
              <a:ext uri="{FF2B5EF4-FFF2-40B4-BE49-F238E27FC236}">
                <a16:creationId xmlns:a16="http://schemas.microsoft.com/office/drawing/2014/main" id="{23B6C526-A466-6024-E411-254C27273B3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85413" y="5593423"/>
            <a:ext cx="775608" cy="768509"/>
          </a:xfrm>
          <a:prstGeom prst="rect">
            <a:avLst/>
          </a:prstGeom>
        </p:spPr>
      </p:pic>
      <p:pic>
        <p:nvPicPr>
          <p:cNvPr id="42" name="Imagen 42" descr="Icono&#10;&#10;Descripción generada automáticamente">
            <a:extLst>
              <a:ext uri="{FF2B5EF4-FFF2-40B4-BE49-F238E27FC236}">
                <a16:creationId xmlns:a16="http://schemas.microsoft.com/office/drawing/2014/main" id="{457C5052-DB2E-DCDA-8EE0-B19F6FE0D93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53263" y="1485888"/>
            <a:ext cx="775608" cy="768509"/>
          </a:xfrm>
          <a:prstGeom prst="rect">
            <a:avLst/>
          </a:prstGeom>
        </p:spPr>
      </p:pic>
      <p:pic>
        <p:nvPicPr>
          <p:cNvPr id="43" name="Imagen 4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1036652-B26F-C5EA-0C91-37059454EE0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59073" y="2544783"/>
            <a:ext cx="775608" cy="768509"/>
          </a:xfrm>
          <a:prstGeom prst="rect">
            <a:avLst/>
          </a:prstGeom>
        </p:spPr>
      </p:pic>
      <p:pic>
        <p:nvPicPr>
          <p:cNvPr id="44" name="Imagen 44" descr="Icono&#10;&#10;Descripción generada automáticamente">
            <a:extLst>
              <a:ext uri="{FF2B5EF4-FFF2-40B4-BE49-F238E27FC236}">
                <a16:creationId xmlns:a16="http://schemas.microsoft.com/office/drawing/2014/main" id="{BF48BFC5-1D53-4806-E682-34884E1EBC4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74663" y="2938256"/>
            <a:ext cx="775608" cy="76850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75202D8-64D4-2E41-3699-BD4877F8EEAA}"/>
              </a:ext>
            </a:extLst>
          </p:cNvPr>
          <p:cNvSpPr txBox="1"/>
          <p:nvPr/>
        </p:nvSpPr>
        <p:spPr>
          <a:xfrm>
            <a:off x="13261546" y="2855937"/>
            <a:ext cx="2082078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s-ES" sz="9000">
                <a:solidFill>
                  <a:srgbClr val="F88D2A"/>
                </a:solidFill>
                <a:latin typeface="Montserrat SemiBold"/>
              </a:rPr>
              <a:t>26</a:t>
            </a:r>
            <a:endParaRPr lang="es-ES" sz="9000">
              <a:solidFill>
                <a:srgbClr val="F88D2A"/>
              </a:solidFill>
              <a:latin typeface="Montserrat SemiBold"/>
              <a:ea typeface="Calibri"/>
              <a:cs typeface="Calibri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20FD9FBB-10A7-EBA7-114A-46DF6A96EA47}"/>
              </a:ext>
            </a:extLst>
          </p:cNvPr>
          <p:cNvSpPr txBox="1"/>
          <p:nvPr/>
        </p:nvSpPr>
        <p:spPr>
          <a:xfrm>
            <a:off x="13261546" y="4127401"/>
            <a:ext cx="4114800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s-ES" sz="2400" dirty="0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Países históricamente
</a:t>
            </a:r>
            <a:endParaRPr lang="es-E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FB1A6FEA-9DE6-4E06-CC80-599DBE9C856C}"/>
              </a:ext>
            </a:extLst>
          </p:cNvPr>
          <p:cNvSpPr txBox="1"/>
          <p:nvPr/>
        </p:nvSpPr>
        <p:spPr>
          <a:xfrm>
            <a:off x="13261547" y="4767644"/>
            <a:ext cx="3691949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s-ES" sz="9000">
                <a:solidFill>
                  <a:srgbClr val="F88D2A"/>
                </a:solidFill>
                <a:latin typeface="Montserrat SemiBold"/>
                <a:ea typeface="Calibri"/>
                <a:cs typeface="Calibri"/>
              </a:rPr>
              <a:t>1,000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482046F1-DC84-A38C-CF6E-919492B77FCC}"/>
              </a:ext>
            </a:extLst>
          </p:cNvPr>
          <p:cNvSpPr txBox="1"/>
          <p:nvPr/>
        </p:nvSpPr>
        <p:spPr>
          <a:xfrm>
            <a:off x="13319579" y="6108016"/>
            <a:ext cx="2828925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s-ES" sz="2400" dirty="0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Organizaciones</a:t>
            </a:r>
            <a:endParaRPr lang="es-E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45424C36-62BA-08C4-E193-ED73D8F86F0A}"/>
              </a:ext>
            </a:extLst>
          </p:cNvPr>
          <p:cNvSpPr/>
          <p:nvPr/>
        </p:nvSpPr>
        <p:spPr>
          <a:xfrm>
            <a:off x="13125020" y="4727954"/>
            <a:ext cx="3620942" cy="39690"/>
          </a:xfrm>
          <a:prstGeom prst="rect">
            <a:avLst/>
          </a:prstGeom>
          <a:solidFill>
            <a:srgbClr val="F88D2A"/>
          </a:solidFill>
          <a:ln w="12700">
            <a:solidFill>
              <a:srgbClr val="F88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8" name="Imagen 48" descr="Icono&#10;&#10;Descripción generada automáticamente">
            <a:extLst>
              <a:ext uri="{FF2B5EF4-FFF2-40B4-BE49-F238E27FC236}">
                <a16:creationId xmlns:a16="http://schemas.microsoft.com/office/drawing/2014/main" id="{B01D8BD6-CA1E-3092-D7D7-DAB6E052CC9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30688" y="2189507"/>
            <a:ext cx="269577" cy="274967"/>
          </a:xfrm>
          <a:prstGeom prst="rect">
            <a:avLst/>
          </a:prstGeom>
        </p:spPr>
      </p:pic>
      <p:pic>
        <p:nvPicPr>
          <p:cNvPr id="49" name="Imagen 51">
            <a:extLst>
              <a:ext uri="{FF2B5EF4-FFF2-40B4-BE49-F238E27FC236}">
                <a16:creationId xmlns:a16="http://schemas.microsoft.com/office/drawing/2014/main" id="{15DEB044-2A1B-B33C-2E72-0C82D89B00A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30688" y="2734048"/>
            <a:ext cx="274968" cy="274968"/>
          </a:xfrm>
          <a:prstGeom prst="rect">
            <a:avLst/>
          </a:prstGeom>
        </p:spPr>
      </p:pic>
      <p:pic>
        <p:nvPicPr>
          <p:cNvPr id="52" name="Imagen 52" descr="Icono&#10;&#10;Descripción generada automáticamente">
            <a:extLst>
              <a:ext uri="{FF2B5EF4-FFF2-40B4-BE49-F238E27FC236}">
                <a16:creationId xmlns:a16="http://schemas.microsoft.com/office/drawing/2014/main" id="{F592C61E-0CA9-7F54-85E8-ABC90EFC170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341473" y="4412124"/>
            <a:ext cx="274968" cy="269576"/>
          </a:xfrm>
          <a:prstGeom prst="rect">
            <a:avLst/>
          </a:prstGeom>
        </p:spPr>
      </p:pic>
      <p:pic>
        <p:nvPicPr>
          <p:cNvPr id="53" name="Imagen 53" descr="Icono&#10;&#10;Descripción generada automáticamente">
            <a:extLst>
              <a:ext uri="{FF2B5EF4-FFF2-40B4-BE49-F238E27FC236}">
                <a16:creationId xmlns:a16="http://schemas.microsoft.com/office/drawing/2014/main" id="{DE6F1685-1C0A-C497-2A34-844DA9FF651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357648" y="5506601"/>
            <a:ext cx="274968" cy="269576"/>
          </a:xfrm>
          <a:prstGeom prst="rect">
            <a:avLst/>
          </a:prstGeom>
        </p:spPr>
      </p:pic>
      <p:pic>
        <p:nvPicPr>
          <p:cNvPr id="54" name="Imagen 54" descr="Icono&#10;&#10;Descripción generada automáticamente">
            <a:extLst>
              <a:ext uri="{FF2B5EF4-FFF2-40B4-BE49-F238E27FC236}">
                <a16:creationId xmlns:a16="http://schemas.microsoft.com/office/drawing/2014/main" id="{3CBA45D9-B9C8-E2D3-8D74-5D0C718FD0E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57648" y="6051144"/>
            <a:ext cx="274968" cy="269576"/>
          </a:xfrm>
          <a:prstGeom prst="rect">
            <a:avLst/>
          </a:prstGeom>
        </p:spPr>
      </p:pic>
      <p:pic>
        <p:nvPicPr>
          <p:cNvPr id="55" name="Imagen 55" descr="Icono&#10;&#10;Descripción generada automáticamente">
            <a:extLst>
              <a:ext uri="{FF2B5EF4-FFF2-40B4-BE49-F238E27FC236}">
                <a16:creationId xmlns:a16="http://schemas.microsoft.com/office/drawing/2014/main" id="{E7122FCB-4C70-588F-745F-AC52FECCE33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379213" y="7975778"/>
            <a:ext cx="274968" cy="269576"/>
          </a:xfrm>
          <a:prstGeom prst="rect">
            <a:avLst/>
          </a:prstGeom>
        </p:spPr>
      </p:pic>
      <p:pic>
        <p:nvPicPr>
          <p:cNvPr id="56" name="Imagen 56">
            <a:extLst>
              <a:ext uri="{FF2B5EF4-FFF2-40B4-BE49-F238E27FC236}">
                <a16:creationId xmlns:a16="http://schemas.microsoft.com/office/drawing/2014/main" id="{83056969-2EB0-3789-87D9-AF0E167E021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373821" y="8245353"/>
            <a:ext cx="274968" cy="269576"/>
          </a:xfrm>
          <a:prstGeom prst="rect">
            <a:avLst/>
          </a:prstGeom>
        </p:spPr>
      </p:pic>
      <p:pic>
        <p:nvPicPr>
          <p:cNvPr id="57" name="Imagen 57" descr="Icono&#10;&#10;Descripción generada automáticamente">
            <a:extLst>
              <a:ext uri="{FF2B5EF4-FFF2-40B4-BE49-F238E27FC236}">
                <a16:creationId xmlns:a16="http://schemas.microsoft.com/office/drawing/2014/main" id="{C172F4DF-C6DE-8B50-3A3B-EB5804F676F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156489" y="1584614"/>
            <a:ext cx="779319" cy="766331"/>
          </a:xfrm>
          <a:prstGeom prst="rect">
            <a:avLst/>
          </a:prstGeom>
        </p:spPr>
      </p:pic>
      <p:pic>
        <p:nvPicPr>
          <p:cNvPr id="58" name="Imagen 58">
            <a:extLst>
              <a:ext uri="{FF2B5EF4-FFF2-40B4-BE49-F238E27FC236}">
                <a16:creationId xmlns:a16="http://schemas.microsoft.com/office/drawing/2014/main" id="{C5E7E6BD-998E-FD41-EEEA-6616F620246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65255" y="1630073"/>
            <a:ext cx="779319" cy="766331"/>
          </a:xfrm>
          <a:prstGeom prst="rect">
            <a:avLst/>
          </a:prstGeom>
        </p:spPr>
      </p:pic>
      <p:pic>
        <p:nvPicPr>
          <p:cNvPr id="59" name="Imagen 59" descr="Icono&#10;&#10;Descripción generada automáticamente">
            <a:extLst>
              <a:ext uri="{FF2B5EF4-FFF2-40B4-BE49-F238E27FC236}">
                <a16:creationId xmlns:a16="http://schemas.microsoft.com/office/drawing/2014/main" id="{D2E0B1F5-48C0-056F-6E9F-83B591CCDAF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409767" y="1967779"/>
            <a:ext cx="779319" cy="766331"/>
          </a:xfrm>
          <a:prstGeom prst="rect">
            <a:avLst/>
          </a:prstGeom>
        </p:spPr>
      </p:pic>
      <p:pic>
        <p:nvPicPr>
          <p:cNvPr id="60" name="Imagen 60" descr="Icono&#10;&#10;Descripción generada automáticamente">
            <a:extLst>
              <a:ext uri="{FF2B5EF4-FFF2-40B4-BE49-F238E27FC236}">
                <a16:creationId xmlns:a16="http://schemas.microsoft.com/office/drawing/2014/main" id="{E81ADA73-989F-673C-DB78-C50335238F6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585114" y="2286001"/>
            <a:ext cx="779319" cy="766331"/>
          </a:xfrm>
          <a:prstGeom prst="rect">
            <a:avLst/>
          </a:prstGeom>
        </p:spPr>
      </p:pic>
      <p:pic>
        <p:nvPicPr>
          <p:cNvPr id="61" name="Imagen 61" descr="Icono&#10;&#10;Descripción generada automáticamente">
            <a:extLst>
              <a:ext uri="{FF2B5EF4-FFF2-40B4-BE49-F238E27FC236}">
                <a16:creationId xmlns:a16="http://schemas.microsoft.com/office/drawing/2014/main" id="{8E44F340-4C5D-1474-B8F8-2B020E142BA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339021" y="1345534"/>
            <a:ext cx="779319" cy="766331"/>
          </a:xfrm>
          <a:prstGeom prst="rect">
            <a:avLst/>
          </a:prstGeom>
        </p:spPr>
      </p:pic>
      <p:pic>
        <p:nvPicPr>
          <p:cNvPr id="62" name="Imagen 62" descr="Icono&#10;&#10;Descripción generada automáticamente">
            <a:extLst>
              <a:ext uri="{FF2B5EF4-FFF2-40B4-BE49-F238E27FC236}">
                <a16:creationId xmlns:a16="http://schemas.microsoft.com/office/drawing/2014/main" id="{04D09355-2A25-28F5-DECC-1CD29A86276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935808" y="2571751"/>
            <a:ext cx="779319" cy="766331"/>
          </a:xfrm>
          <a:prstGeom prst="rect">
            <a:avLst/>
          </a:prstGeom>
        </p:spPr>
      </p:pic>
      <p:pic>
        <p:nvPicPr>
          <p:cNvPr id="63" name="Imagen 63">
            <a:extLst>
              <a:ext uri="{FF2B5EF4-FFF2-40B4-BE49-F238E27FC236}">
                <a16:creationId xmlns:a16="http://schemas.microsoft.com/office/drawing/2014/main" id="{31B979AA-5A8A-F759-FFA3-4B1800DFE29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325466" y="2701637"/>
            <a:ext cx="779319" cy="766331"/>
          </a:xfrm>
          <a:prstGeom prst="rect">
            <a:avLst/>
          </a:prstGeom>
        </p:spPr>
      </p:pic>
      <p:pic>
        <p:nvPicPr>
          <p:cNvPr id="2" name="Imagen 26" descr="Imagen que contiene Icono&#10;&#10;Descripción generada automáticamente">
            <a:extLst>
              <a:ext uri="{FF2B5EF4-FFF2-40B4-BE49-F238E27FC236}">
                <a16:creationId xmlns:a16="http://schemas.microsoft.com/office/drawing/2014/main" id="{33989313-FC93-2FA9-EA8E-24D1B93ACC4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334857" y="3282031"/>
            <a:ext cx="274968" cy="274968"/>
          </a:xfrm>
          <a:prstGeom prst="rect">
            <a:avLst/>
          </a:prstGeom>
        </p:spPr>
      </p:pic>
      <p:pic>
        <p:nvPicPr>
          <p:cNvPr id="27" name="Imagen 63" descr="Imagen que contiene Icono&#10;&#10;Descripción generada automáticamente">
            <a:extLst>
              <a:ext uri="{FF2B5EF4-FFF2-40B4-BE49-F238E27FC236}">
                <a16:creationId xmlns:a16="http://schemas.microsoft.com/office/drawing/2014/main" id="{9BBB96CB-1296-DE9C-3CBE-605B2307CB5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812152" y="5909774"/>
            <a:ext cx="766055" cy="766055"/>
          </a:xfrm>
          <a:prstGeom prst="rect">
            <a:avLst/>
          </a:prstGeom>
        </p:spPr>
      </p:pic>
      <p:sp>
        <p:nvSpPr>
          <p:cNvPr id="64" name="Rectángulo 50">
            <a:extLst>
              <a:ext uri="{FF2B5EF4-FFF2-40B4-BE49-F238E27FC236}">
                <a16:creationId xmlns:a16="http://schemas.microsoft.com/office/drawing/2014/main" id="{D316E4AA-AA7F-0606-8C8F-FF6F0F5DD4B7}"/>
              </a:ext>
            </a:extLst>
          </p:cNvPr>
          <p:cNvSpPr/>
          <p:nvPr/>
        </p:nvSpPr>
        <p:spPr>
          <a:xfrm>
            <a:off x="13125020" y="6703011"/>
            <a:ext cx="3620942" cy="39690"/>
          </a:xfrm>
          <a:prstGeom prst="rect">
            <a:avLst/>
          </a:prstGeom>
          <a:solidFill>
            <a:srgbClr val="F88D2A"/>
          </a:solidFill>
          <a:ln w="12700">
            <a:solidFill>
              <a:srgbClr val="F88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CuadroTexto 44">
            <a:extLst>
              <a:ext uri="{FF2B5EF4-FFF2-40B4-BE49-F238E27FC236}">
                <a16:creationId xmlns:a16="http://schemas.microsoft.com/office/drawing/2014/main" id="{3794BA4E-5EF1-14D6-7320-3606D75F7E5E}"/>
              </a:ext>
            </a:extLst>
          </p:cNvPr>
          <p:cNvSpPr txBox="1"/>
          <p:nvPr/>
        </p:nvSpPr>
        <p:spPr>
          <a:xfrm>
            <a:off x="13336106" y="6694111"/>
            <a:ext cx="3409856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s-ES" sz="9000">
                <a:solidFill>
                  <a:srgbClr val="F88D2A"/>
                </a:solidFill>
                <a:latin typeface="Montserrat SemiBold"/>
              </a:rPr>
              <a:t>3.5M </a:t>
            </a:r>
            <a:endParaRPr lang="es-ES" sz="9000">
              <a:solidFill>
                <a:srgbClr val="F88D2A"/>
              </a:solidFill>
              <a:latin typeface="Montserrat SemiBold"/>
              <a:ea typeface="Calibri"/>
              <a:cs typeface="Calibri"/>
            </a:endParaRPr>
          </a:p>
        </p:txBody>
      </p:sp>
      <p:sp>
        <p:nvSpPr>
          <p:cNvPr id="66" name="CuadroTexto 49">
            <a:extLst>
              <a:ext uri="{FF2B5EF4-FFF2-40B4-BE49-F238E27FC236}">
                <a16:creationId xmlns:a16="http://schemas.microsoft.com/office/drawing/2014/main" id="{B603C306-58E0-2EFF-4A96-408212526B1E}"/>
              </a:ext>
            </a:extLst>
          </p:cNvPr>
          <p:cNvSpPr txBox="1"/>
          <p:nvPr/>
        </p:nvSpPr>
        <p:spPr>
          <a:xfrm>
            <a:off x="13261546" y="8021729"/>
            <a:ext cx="3617390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s-ES" sz="2400" dirty="0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Personas impactadas
</a:t>
            </a:r>
            <a:endParaRPr lang="es-ES" sz="27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2877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D05F7E-3996-0CDF-FE5F-2039B9CE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8288000" cy="52998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0E6338-4C99-047B-D24A-1FF6F50156B1}"/>
              </a:ext>
            </a:extLst>
          </p:cNvPr>
          <p:cNvSpPr>
            <a:spLocks/>
          </p:cNvSpPr>
          <p:nvPr/>
        </p:nvSpPr>
        <p:spPr>
          <a:xfrm rot="16200000">
            <a:off x="6389118" y="-6631086"/>
            <a:ext cx="5551734" cy="18329970"/>
          </a:xfrm>
          <a:prstGeom prst="rect">
            <a:avLst/>
          </a:prstGeom>
          <a:solidFill>
            <a:schemeClr val="bg1">
              <a:lumMod val="85000"/>
              <a:alpha val="50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265254" y="1867060"/>
            <a:ext cx="8532373" cy="2340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Cómo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 lo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hacemos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: 
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La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tecnología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como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herramienta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 transversal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49B62-B762-17DD-0882-B47888CA25DB}"/>
              </a:ext>
            </a:extLst>
          </p:cNvPr>
          <p:cNvSpPr txBox="1"/>
          <p:nvPr/>
        </p:nvSpPr>
        <p:spPr>
          <a:xfrm>
            <a:off x="8797627" y="1404171"/>
            <a:ext cx="9469388" cy="4515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</a:t>
            </a: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Capacitación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</a:t>
            </a: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en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</a:t>
            </a: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recnología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para la </a:t>
            </a: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independencia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</a:t>
            </a: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económica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.
</a:t>
            </a: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Centros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de </a:t>
            </a: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Formación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</a:t>
            </a: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Tecnológica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</a:t>
            </a: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Presencial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.
Aula Virtual: </a:t>
            </a: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más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de 70 </a:t>
            </a:r>
            <a:r>
              <a:rPr lang="en-US" sz="30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cursos</a:t>
            </a:r>
            <a:r>
              <a:rPr lang="en-US" sz="30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online
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7AD999-6704-EDBE-150A-6F0DAD2EA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467"/>
          <a:stretch/>
        </p:blipFill>
        <p:spPr>
          <a:xfrm>
            <a:off x="12780170" y="216695"/>
            <a:ext cx="1685240" cy="918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13" name="Picture 12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60FB1DCA-29E4-26A5-94A2-5C18D30796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233" b="28923"/>
          <a:stretch/>
        </p:blipFill>
        <p:spPr>
          <a:xfrm>
            <a:off x="1947709" y="5572806"/>
            <a:ext cx="13741806" cy="4312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D6BE4200-AF17-2A86-E345-7DC1545424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80" y="450376"/>
            <a:ext cx="2730568" cy="69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4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245C8-C672-3910-6DD6-6DE7B7FB4F4E}"/>
              </a:ext>
            </a:extLst>
          </p:cNvPr>
          <p:cNvSpPr/>
          <p:nvPr/>
        </p:nvSpPr>
        <p:spPr>
          <a:xfrm>
            <a:off x="7470" y="-56088"/>
            <a:ext cx="18280530" cy="304912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E3414-05C6-E83B-2FCF-A9E63266C4BB}"/>
              </a:ext>
            </a:extLst>
          </p:cNvPr>
          <p:cNvSpPr txBox="1"/>
          <p:nvPr/>
        </p:nvSpPr>
        <p:spPr>
          <a:xfrm>
            <a:off x="866" y="948728"/>
            <a:ext cx="18288527" cy="969496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ctr" defTabSz="1371600"/>
            <a:r>
              <a:rPr lang="en-US" sz="5400" b="1" dirty="0" err="1">
                <a:solidFill>
                  <a:srgbClr val="F88D2A"/>
                </a:solidFill>
                <a:latin typeface="Montserrat Medium"/>
              </a:rPr>
              <a:t>Alianzas</a:t>
            </a:r>
            <a:r>
              <a:rPr lang="en-US" sz="5400" b="1" dirty="0">
                <a:solidFill>
                  <a:srgbClr val="F88D2A"/>
                </a:solidFill>
                <a:latin typeface="Montserrat Medium"/>
              </a:rPr>
              <a:t> </a:t>
            </a:r>
            <a:r>
              <a:rPr lang="en-US" sz="5400" b="1" dirty="0" err="1">
                <a:solidFill>
                  <a:srgbClr val="F88D2A"/>
                </a:solidFill>
                <a:latin typeface="Montserrat Medium"/>
              </a:rPr>
              <a:t>Estratégicas</a:t>
            </a:r>
            <a:endParaRPr lang="en-US" sz="5400" b="1" dirty="0">
              <a:solidFill>
                <a:srgbClr val="F88D2A"/>
              </a:solidFill>
              <a:latin typeface="Montserrat Medium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65E89F-F80B-C536-0737-20448AB5C8C2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EF94CD5F-7278-E296-72BD-241529B46E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5161125" y="3393413"/>
            <a:ext cx="2554835" cy="698321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C3BA0C1A-C28F-D46E-B4C5-DF1D273F7D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26288" b="29132"/>
          <a:stretch/>
        </p:blipFill>
        <p:spPr>
          <a:xfrm>
            <a:off x="8974368" y="3168574"/>
            <a:ext cx="3053457" cy="108953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169537A-10B5-D04A-D494-497BE6C64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1437" y="3272086"/>
            <a:ext cx="2462138" cy="90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54A53D2-26B7-BED7-0506-07510F9BAE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1367138" y="5521985"/>
            <a:ext cx="1259217" cy="954905"/>
          </a:xfrm>
          <a:prstGeom prst="rect">
            <a:avLst/>
          </a:prstGeom>
        </p:spPr>
      </p:pic>
      <p:pic>
        <p:nvPicPr>
          <p:cNvPr id="16" name="Picture 4" descr="See the source image">
            <a:extLst>
              <a:ext uri="{FF2B5EF4-FFF2-40B4-BE49-F238E27FC236}">
                <a16:creationId xmlns:a16="http://schemas.microsoft.com/office/drawing/2014/main" id="{25086595-2645-1E7B-B58E-7A09DB82F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838" y="4601474"/>
            <a:ext cx="2403431" cy="27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D7BEC1-24BD-AD15-9D08-55BB96F23E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5063332" y="4469660"/>
            <a:ext cx="3122342" cy="541205"/>
          </a:xfrm>
          <a:prstGeom prst="rect">
            <a:avLst/>
          </a:prstGeom>
        </p:spPr>
      </p:pic>
      <p:pic>
        <p:nvPicPr>
          <p:cNvPr id="18" name="Picture 6" descr="See the source image">
            <a:extLst>
              <a:ext uri="{FF2B5EF4-FFF2-40B4-BE49-F238E27FC236}">
                <a16:creationId xmlns:a16="http://schemas.microsoft.com/office/drawing/2014/main" id="{088C9374-5F0F-F897-8F53-93FDA22B0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076" y="4526626"/>
            <a:ext cx="1949081" cy="56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64962AD-BE7D-6693-58F1-4649ABA16C3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3" r="61610" b="37202"/>
          <a:stretch/>
        </p:blipFill>
        <p:spPr>
          <a:xfrm>
            <a:off x="9013190" y="5440933"/>
            <a:ext cx="1893587" cy="9755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D53FF6-68AE-9DB7-A696-B2EB623FE6E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685123" y="7231427"/>
            <a:ext cx="3644123" cy="733787"/>
          </a:xfrm>
          <a:prstGeom prst="rect">
            <a:avLst/>
          </a:prstGeom>
        </p:spPr>
      </p:pic>
      <p:pic>
        <p:nvPicPr>
          <p:cNvPr id="21" name="Picture 20" descr="Logo, icon&#10;&#10;Description automatically generated">
            <a:extLst>
              <a:ext uri="{FF2B5EF4-FFF2-40B4-BE49-F238E27FC236}">
                <a16:creationId xmlns:a16="http://schemas.microsoft.com/office/drawing/2014/main" id="{2F074A3F-5A9F-2168-0464-3719215748A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3394729" y="5440768"/>
            <a:ext cx="1420938" cy="92360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22B83BB-C14E-A055-7AC9-FE27CADE1948}"/>
              </a:ext>
            </a:extLst>
          </p:cNvPr>
          <p:cNvCxnSpPr>
            <a:cxnSpLocks/>
          </p:cNvCxnSpPr>
          <p:nvPr/>
        </p:nvCxnSpPr>
        <p:spPr>
          <a:xfrm>
            <a:off x="8780756" y="3335660"/>
            <a:ext cx="0" cy="638670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186A339-B7E2-24EB-C71F-063BC0AEEA10}"/>
              </a:ext>
            </a:extLst>
          </p:cNvPr>
          <p:cNvSpPr/>
          <p:nvPr/>
        </p:nvSpPr>
        <p:spPr>
          <a:xfrm>
            <a:off x="8815664" y="2152783"/>
            <a:ext cx="9370010" cy="1430135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algn="ctr" defTabSz="1371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2700" b="1" spc="300" dirty="0">
                <a:solidFill>
                  <a:prstClr val="white"/>
                </a:solidFill>
                <a:latin typeface="Montserrat SemiBold"/>
              </a:rPr>
              <a:t>SECTOR PRIVADO
</a:t>
            </a:r>
            <a:endParaRPr lang="es-ES" sz="2700" dirty="0">
              <a:solidFill>
                <a:prstClr val="white"/>
              </a:solidFill>
              <a:latin typeface="Montserrat SemiBold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1E5857-FBAF-710C-0E5A-DFE0997ECB11}"/>
              </a:ext>
            </a:extLst>
          </p:cNvPr>
          <p:cNvSpPr/>
          <p:nvPr/>
        </p:nvSpPr>
        <p:spPr>
          <a:xfrm>
            <a:off x="19321" y="2149849"/>
            <a:ext cx="8726420" cy="1430135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algn="ctr" defTabSz="1371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2700" b="1" spc="300" dirty="0">
                <a:solidFill>
                  <a:srgbClr val="FFFFFF"/>
                </a:solidFill>
                <a:latin typeface="Montserrat SemiBold"/>
              </a:rPr>
              <a:t>SECTOR PÚBLICO 
</a:t>
            </a:r>
            <a:endParaRPr lang="es-ES" sz="2700" dirty="0">
              <a:solidFill>
                <a:srgbClr val="FFFFFF"/>
              </a:solidFill>
              <a:latin typeface="Montserrat Medium"/>
              <a:cs typeface="Calibri"/>
            </a:endParaRPr>
          </a:p>
        </p:txBody>
      </p:sp>
      <p:pic>
        <p:nvPicPr>
          <p:cNvPr id="26" name="Picture 4" descr="See the source image">
            <a:extLst>
              <a:ext uri="{FF2B5EF4-FFF2-40B4-BE49-F238E27FC236}">
                <a16:creationId xmlns:a16="http://schemas.microsoft.com/office/drawing/2014/main" id="{CA0F5174-051A-D274-D093-5CBD43125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89" y="3402941"/>
            <a:ext cx="2416674" cy="71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See the source image">
            <a:extLst>
              <a:ext uri="{FF2B5EF4-FFF2-40B4-BE49-F238E27FC236}">
                <a16:creationId xmlns:a16="http://schemas.microsoft.com/office/drawing/2014/main" id="{9521EA86-4E74-D074-8534-D4E89AB33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76" y="3166154"/>
            <a:ext cx="1348203" cy="136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See the source image">
            <a:extLst>
              <a:ext uri="{FF2B5EF4-FFF2-40B4-BE49-F238E27FC236}">
                <a16:creationId xmlns:a16="http://schemas.microsoft.com/office/drawing/2014/main" id="{DE3AC12F-AD9F-6BED-D522-913E02F48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72" y="3120632"/>
            <a:ext cx="1444776" cy="143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See the source image">
            <a:extLst>
              <a:ext uri="{FF2B5EF4-FFF2-40B4-BE49-F238E27FC236}">
                <a16:creationId xmlns:a16="http://schemas.microsoft.com/office/drawing/2014/main" id="{A7F7F7F8-9BFB-263E-D83B-773DE226F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34" y="4687445"/>
            <a:ext cx="3193460" cy="75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See the source image">
            <a:extLst>
              <a:ext uri="{FF2B5EF4-FFF2-40B4-BE49-F238E27FC236}">
                <a16:creationId xmlns:a16="http://schemas.microsoft.com/office/drawing/2014/main" id="{27F7CF2A-BC97-E483-15A8-EE7616E44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6" y="5975043"/>
            <a:ext cx="1552995" cy="155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Text&#10;&#10;Description automatically generated">
            <a:extLst>
              <a:ext uri="{FF2B5EF4-FFF2-40B4-BE49-F238E27FC236}">
                <a16:creationId xmlns:a16="http://schemas.microsoft.com/office/drawing/2014/main" id="{B4ADD90F-B3FC-E12A-7BF9-C3E21E61AF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05" y="7733762"/>
            <a:ext cx="2864834" cy="871907"/>
          </a:xfrm>
          <a:prstGeom prst="rect">
            <a:avLst/>
          </a:prstGeom>
        </p:spPr>
      </p:pic>
      <p:pic>
        <p:nvPicPr>
          <p:cNvPr id="33" name="Picture 16" descr="See the source image">
            <a:extLst>
              <a:ext uri="{FF2B5EF4-FFF2-40B4-BE49-F238E27FC236}">
                <a16:creationId xmlns:a16="http://schemas.microsoft.com/office/drawing/2014/main" id="{97E00E42-00EC-9631-1D9B-08C6B3988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5" b="28848"/>
          <a:stretch/>
        </p:blipFill>
        <p:spPr bwMode="auto">
          <a:xfrm>
            <a:off x="5545077" y="6576851"/>
            <a:ext cx="2510670" cy="7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4395FC8-FFC6-7013-AAA4-1DB63C3BF0B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5158" y="439905"/>
            <a:ext cx="2180844" cy="603273"/>
          </a:xfrm>
          <a:prstGeom prst="rect">
            <a:avLst/>
          </a:prstGeom>
        </p:spPr>
      </p:pic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845F633-3F95-5E18-59FB-A63B04BD6B3D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837473B0-CC2E-450A-ABE3-18F120FF3D39}">
                <a1611:picAttrSrcUrl xmlns:a1611="http://schemas.microsoft.com/office/drawing/2016/11/main" r:id="rId29"/>
              </a:ext>
            </a:extLst>
          </a:blip>
          <a:srcRect r="49917"/>
          <a:stretch/>
        </p:blipFill>
        <p:spPr>
          <a:xfrm>
            <a:off x="6164640" y="2845905"/>
            <a:ext cx="2081196" cy="1901112"/>
          </a:xfrm>
          <a:prstGeom prst="rect">
            <a:avLst/>
          </a:prstGeom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E3A0759B-A434-CB92-A552-66910827C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488" y="6343471"/>
            <a:ext cx="2290373" cy="119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174433F4-A90F-A5C4-5560-9A954C544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3" y="8019782"/>
            <a:ext cx="1613000" cy="11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ABC288DD-C246-1674-F79E-B361C8262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01" y="4579729"/>
            <a:ext cx="3472307" cy="17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F0AE84E5-0B4C-F1B5-D96F-7DA17AA99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30" y="7518051"/>
            <a:ext cx="2609256" cy="156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Text&#10;&#10;Description automatically generated with medium confidence">
            <a:extLst>
              <a:ext uri="{FF2B5EF4-FFF2-40B4-BE49-F238E27FC236}">
                <a16:creationId xmlns:a16="http://schemas.microsoft.com/office/drawing/2014/main" id="{25A941B5-E814-617F-2B71-929AC6781CC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837473B0-CC2E-450A-ABE3-18F120FF3D39}">
                <a1611:picAttrSrcUrl xmlns:a1611="http://schemas.microsoft.com/office/drawing/2016/11/main" r:id="rId35"/>
              </a:ext>
            </a:extLst>
          </a:blip>
          <a:stretch>
            <a:fillRect/>
          </a:stretch>
        </p:blipFill>
        <p:spPr>
          <a:xfrm>
            <a:off x="15585185" y="5170694"/>
            <a:ext cx="1500812" cy="1623606"/>
          </a:xfrm>
          <a:prstGeom prst="rect">
            <a:avLst/>
          </a:prstGeom>
        </p:spPr>
      </p:pic>
      <p:pic>
        <p:nvPicPr>
          <p:cNvPr id="38" name="Picture 37" descr="Logo, company name&#10;&#10;Description automatically generated">
            <a:extLst>
              <a:ext uri="{FF2B5EF4-FFF2-40B4-BE49-F238E27FC236}">
                <a16:creationId xmlns:a16="http://schemas.microsoft.com/office/drawing/2014/main" id="{0248E350-FE7B-9ED8-C87F-23CD7972219F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837473B0-CC2E-450A-ABE3-18F120FF3D39}">
                <a1611:picAttrSrcUrl xmlns:a1611="http://schemas.microsoft.com/office/drawing/2016/11/main" r:id="rId37"/>
              </a:ext>
            </a:extLst>
          </a:blip>
          <a:stretch>
            <a:fillRect/>
          </a:stretch>
        </p:blipFill>
        <p:spPr>
          <a:xfrm>
            <a:off x="9195554" y="6787054"/>
            <a:ext cx="3196928" cy="1501373"/>
          </a:xfrm>
          <a:prstGeom prst="rect">
            <a:avLst/>
          </a:prstGeom>
        </p:spPr>
      </p:pic>
      <p:pic>
        <p:nvPicPr>
          <p:cNvPr id="40" name="Picture 39" descr="Icon&#10;&#10;Description automatically generated with low confidence">
            <a:extLst>
              <a:ext uri="{FF2B5EF4-FFF2-40B4-BE49-F238E27FC236}">
                <a16:creationId xmlns:a16="http://schemas.microsoft.com/office/drawing/2014/main" id="{3D3FB420-42A3-6037-7FC5-B975D052B9E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12521952" y="7979452"/>
            <a:ext cx="1869204" cy="1246136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43E7CFA0-E67D-3558-7649-617ECD22450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837473B0-CC2E-450A-ABE3-18F120FF3D39}">
                <a1611:picAttrSrcUrl xmlns:a1611="http://schemas.microsoft.com/office/drawing/2016/11/main" r:id="rId41"/>
              </a:ext>
            </a:extLst>
          </a:blip>
          <a:stretch>
            <a:fillRect/>
          </a:stretch>
        </p:blipFill>
        <p:spPr>
          <a:xfrm>
            <a:off x="9505766" y="8028182"/>
            <a:ext cx="2593767" cy="998036"/>
          </a:xfrm>
          <a:prstGeom prst="rect">
            <a:avLst/>
          </a:prstGeom>
        </p:spPr>
      </p:pic>
      <p:pic>
        <p:nvPicPr>
          <p:cNvPr id="44" name="Picture 4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0EAD257-7FDB-AD11-E6F4-43408E41765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>
            <a:off x="14815667" y="8267472"/>
            <a:ext cx="2518538" cy="575754"/>
          </a:xfrm>
          <a:prstGeom prst="rect">
            <a:avLst/>
          </a:prstGeom>
        </p:spPr>
      </p:pic>
      <p:pic>
        <p:nvPicPr>
          <p:cNvPr id="46" name="Picture 45" descr="Logo, company name&#10;&#10;Description automatically generated">
            <a:extLst>
              <a:ext uri="{FF2B5EF4-FFF2-40B4-BE49-F238E27FC236}">
                <a16:creationId xmlns:a16="http://schemas.microsoft.com/office/drawing/2014/main" id="{CC8DF2D9-D64E-83E4-1674-A2555397FD9D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837473B0-CC2E-450A-ABE3-18F120FF3D39}">
                <a1611:picAttrSrcUrl xmlns:a1611="http://schemas.microsoft.com/office/drawing/2016/11/main" r:id="rId45"/>
              </a:ext>
            </a:extLst>
          </a:blip>
          <a:srcRect l="13540" t="25375" r="14207" b="42216"/>
          <a:stretch/>
        </p:blipFill>
        <p:spPr>
          <a:xfrm>
            <a:off x="2458032" y="8851428"/>
            <a:ext cx="2697159" cy="907365"/>
          </a:xfrm>
          <a:prstGeom prst="rect">
            <a:avLst/>
          </a:prstGeom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79E5AD8B-F51E-2EE2-4567-11608D77F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609" y="9013173"/>
            <a:ext cx="3009162" cy="70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Logo&#10;&#10;Description automatically generated">
            <a:extLst>
              <a:ext uri="{FF2B5EF4-FFF2-40B4-BE49-F238E27FC236}">
                <a16:creationId xmlns:a16="http://schemas.microsoft.com/office/drawing/2014/main" id="{61F94E7E-A290-9C1B-DD66-6278F9877114}"/>
              </a:ext>
            </a:extLst>
          </p:cNvPr>
          <p:cNvPicPr>
            <a:picLocks noChangeAspect="1"/>
          </p:cNvPicPr>
          <p:nvPr/>
        </p:nvPicPr>
        <p:blipFill rotWithShape="1">
          <a:blip r:embed="rId47">
            <a:extLst>
              <a:ext uri="{837473B0-CC2E-450A-ABE3-18F120FF3D39}">
                <a1611:picAttrSrcUrl xmlns:a1611="http://schemas.microsoft.com/office/drawing/2016/11/main" r:id="rId48"/>
              </a:ext>
            </a:extLst>
          </a:blip>
          <a:srcRect r="49086"/>
          <a:stretch/>
        </p:blipFill>
        <p:spPr>
          <a:xfrm>
            <a:off x="9187883" y="9086381"/>
            <a:ext cx="2265615" cy="774278"/>
          </a:xfrm>
          <a:prstGeom prst="rect">
            <a:avLst/>
          </a:prstGeom>
        </p:spPr>
      </p:pic>
      <p:pic>
        <p:nvPicPr>
          <p:cNvPr id="55" name="Picture 2" descr="See the source image">
            <a:extLst>
              <a:ext uri="{FF2B5EF4-FFF2-40B4-BE49-F238E27FC236}">
                <a16:creationId xmlns:a16="http://schemas.microsoft.com/office/drawing/2014/main" id="{DCC46900-118E-57E6-BEA0-9006E909C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2" b="28962"/>
          <a:stretch/>
        </p:blipFill>
        <p:spPr bwMode="auto">
          <a:xfrm>
            <a:off x="13672664" y="8903158"/>
            <a:ext cx="4314608" cy="129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A4827204-A984-EB2D-3B05-5C7288801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86" y="9114476"/>
            <a:ext cx="1949082" cy="88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19879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245C8-C672-3910-6DD6-6DE7B7FB4F4E}"/>
              </a:ext>
            </a:extLst>
          </p:cNvPr>
          <p:cNvSpPr/>
          <p:nvPr/>
        </p:nvSpPr>
        <p:spPr>
          <a:xfrm>
            <a:off x="7470" y="-56088"/>
            <a:ext cx="18280530" cy="304912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E3414-05C6-E83B-2FCF-A9E63266C4BB}"/>
              </a:ext>
            </a:extLst>
          </p:cNvPr>
          <p:cNvSpPr txBox="1"/>
          <p:nvPr/>
        </p:nvSpPr>
        <p:spPr>
          <a:xfrm>
            <a:off x="0" y="1212511"/>
            <a:ext cx="18288527" cy="1061829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ctr" defTabSz="1371600"/>
            <a:r>
              <a:rPr lang="en-US" sz="6000" b="1" dirty="0">
                <a:solidFill>
                  <a:srgbClr val="F88D2A"/>
                </a:solidFill>
                <a:latin typeface="Montserrat Medium"/>
              </a:rPr>
              <a:t>Junta </a:t>
            </a:r>
            <a:r>
              <a:rPr lang="en-US" sz="6000" b="1" dirty="0" err="1">
                <a:solidFill>
                  <a:srgbClr val="F88D2A"/>
                </a:solidFill>
                <a:latin typeface="Montserrat Medium"/>
              </a:rPr>
              <a:t>Directiva</a:t>
            </a:r>
            <a:endParaRPr lang="en-US" sz="6000" b="1" dirty="0">
              <a:solidFill>
                <a:srgbClr val="F88D2A"/>
              </a:solidFill>
              <a:latin typeface="Montserrat Medium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4395FC8-FFC6-7013-AAA4-1DB63C3BF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58" y="439905"/>
            <a:ext cx="2180844" cy="603273"/>
          </a:xfrm>
          <a:prstGeom prst="rect">
            <a:avLst/>
          </a:prstGeom>
        </p:spPr>
      </p:pic>
      <p:pic>
        <p:nvPicPr>
          <p:cNvPr id="5" name="Picture 4" descr="Graphical user interface, application, chat or text message, Teams&#10;&#10;Description automatically generated">
            <a:extLst>
              <a:ext uri="{FF2B5EF4-FFF2-40B4-BE49-F238E27FC236}">
                <a16:creationId xmlns:a16="http://schemas.microsoft.com/office/drawing/2014/main" id="{3B5EF5D0-767C-364F-08C6-A101F09E9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" y="3162367"/>
            <a:ext cx="18273060" cy="700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75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D05F7E-3996-0CDF-FE5F-2039B9CE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0209"/>
            <a:ext cx="18288000" cy="55235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0E6338-4C99-047B-D24A-1FF6F50156B1}"/>
              </a:ext>
            </a:extLst>
          </p:cNvPr>
          <p:cNvSpPr>
            <a:spLocks/>
          </p:cNvSpPr>
          <p:nvPr/>
        </p:nvSpPr>
        <p:spPr>
          <a:xfrm rot="16200000">
            <a:off x="6478136" y="-6388462"/>
            <a:ext cx="5373699" cy="18329970"/>
          </a:xfrm>
          <a:prstGeom prst="rect">
            <a:avLst/>
          </a:prstGeom>
          <a:solidFill>
            <a:schemeClr val="bg1">
              <a:lumMod val="85000"/>
              <a:alpha val="50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265255" y="1853656"/>
            <a:ext cx="8532373" cy="2617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Cómo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 lo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hacemos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: 
</a:t>
            </a:r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Fortalecimiento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 de </a:t>
            </a:r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los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 </a:t>
            </a:r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socios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 locales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49B62-B762-17DD-0882-B47888CA25DB}"/>
              </a:ext>
            </a:extLst>
          </p:cNvPr>
          <p:cNvSpPr txBox="1"/>
          <p:nvPr/>
        </p:nvSpPr>
        <p:spPr>
          <a:xfrm>
            <a:off x="8818613" y="1036205"/>
            <a:ext cx="8505636" cy="4128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</a:pPr>
            <a:endParaRPr lang="en-US" sz="2800" b="1" dirty="0">
              <a:solidFill>
                <a:srgbClr val="1B3668"/>
              </a:solidFill>
              <a:latin typeface="Montserrat SemiBold" panose="02000505000000020004" pitchFamily="2" charset="77"/>
            </a:endParaRPr>
          </a:p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Alianzas</a:t>
            </a:r>
            <a:r>
              <a:rPr lang="en-US" sz="28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con </a:t>
            </a:r>
            <a:r>
              <a:rPr lang="en-US" sz="28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organizaciones</a:t>
            </a:r>
            <a:r>
              <a:rPr lang="en-US" sz="28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de la Sociedad Civil. </a:t>
            </a:r>
          </a:p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Cinco </a:t>
            </a:r>
            <a:r>
              <a:rPr lang="en-US" sz="28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estrategias</a:t>
            </a:r>
            <a:r>
              <a:rPr lang="en-US" sz="28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</a:t>
            </a:r>
            <a:r>
              <a:rPr lang="en-US" sz="28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básicas</a:t>
            </a:r>
            <a:r>
              <a:rPr lang="en-US" sz="28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: </a:t>
            </a:r>
            <a:r>
              <a:rPr lang="en-US" sz="28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capacitación</a:t>
            </a:r>
            <a:r>
              <a:rPr lang="en-US" sz="28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integral, </a:t>
            </a:r>
            <a:r>
              <a:rPr lang="en-US" sz="28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comunicaciones</a:t>
            </a:r>
            <a:r>
              <a:rPr lang="en-US" sz="28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, </a:t>
            </a:r>
            <a:r>
              <a:rPr lang="en-US" sz="28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oportunidades</a:t>
            </a:r>
            <a:r>
              <a:rPr lang="en-US" sz="28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 </a:t>
            </a:r>
            <a:r>
              <a:rPr lang="en-US" sz="28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económicas</a:t>
            </a:r>
            <a:r>
              <a:rPr lang="en-US" sz="28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, M&amp;E, </a:t>
            </a:r>
            <a:r>
              <a:rPr lang="en-US" sz="2800" b="1" dirty="0" err="1">
                <a:solidFill>
                  <a:srgbClr val="1B3668"/>
                </a:solidFill>
                <a:latin typeface="Montserrat SemiBold" panose="02000505000000020004" pitchFamily="2" charset="77"/>
              </a:rPr>
              <a:t>sostenibilidad</a:t>
            </a:r>
            <a:r>
              <a:rPr lang="en-US" sz="2800" b="1" dirty="0">
                <a:solidFill>
                  <a:srgbClr val="1B3668"/>
                </a:solidFill>
                <a:latin typeface="Montserrat SemiBold" panose="02000505000000020004" pitchFamily="2" charset="77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7AD999-6704-EDBE-150A-6F0DAD2EA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467"/>
          <a:stretch/>
        </p:blipFill>
        <p:spPr>
          <a:xfrm>
            <a:off x="12780170" y="216695"/>
            <a:ext cx="1685240" cy="918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3" name="Picture 2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D6BE4200-AF17-2A86-E345-7DC1545424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80" y="450376"/>
            <a:ext cx="2730568" cy="6956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2B4AE8-C920-5466-FCD9-F280C26964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591" r="1" b="26024"/>
          <a:stretch/>
        </p:blipFill>
        <p:spPr>
          <a:xfrm>
            <a:off x="787499" y="5852935"/>
            <a:ext cx="8505636" cy="3915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023EF282-BD86-5AB2-DD9E-A3DC9027D8B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675" t="10906" b="10906"/>
          <a:stretch/>
        </p:blipFill>
        <p:spPr>
          <a:xfrm>
            <a:off x="10852207" y="5729330"/>
            <a:ext cx="5541166" cy="399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8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663385F1351045BBBAF3830466981F" ma:contentTypeVersion="16" ma:contentTypeDescription="Create a new document." ma:contentTypeScope="" ma:versionID="385d4b3ab320535e707ffab5cbcbf405">
  <xsd:schema xmlns:xsd="http://www.w3.org/2001/XMLSchema" xmlns:xs="http://www.w3.org/2001/XMLSchema" xmlns:p="http://schemas.microsoft.com/office/2006/metadata/properties" xmlns:ns2="b7a8c566-30de-454a-a86a-993d4bcf30c9" xmlns:ns3="d5d3e37c-f471-4fc2-8020-3fb8db97a514" targetNamespace="http://schemas.microsoft.com/office/2006/metadata/properties" ma:root="true" ma:fieldsID="96fe753cf5a076c49166970e0afd0339" ns2:_="" ns3:_="">
    <xsd:import namespace="b7a8c566-30de-454a-a86a-993d4bcf30c9"/>
    <xsd:import namespace="d5d3e37c-f471-4fc2-8020-3fb8db97a5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a8c566-30de-454a-a86a-993d4bcf30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0cd3ca9-ced4-4363-96eb-2691de658a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d3e37c-f471-4fc2-8020-3fb8db97a51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dd8d1-8586-4fb3-995a-bbf9ace3fbf4}" ma:internalName="TaxCatchAll" ma:showField="CatchAllData" ma:web="d5d3e37c-f471-4fc2-8020-3fb8db97a5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5d3e37c-f471-4fc2-8020-3fb8db97a514">
      <UserInfo>
        <DisplayName>Carlos Escalante</DisplayName>
        <AccountId>26</AccountId>
        <AccountType/>
      </UserInfo>
      <UserInfo>
        <DisplayName>Lara Bersano</DisplayName>
        <AccountId>6</AccountId>
        <AccountType/>
      </UserInfo>
    </SharedWithUsers>
    <lcf76f155ced4ddcb4097134ff3c332f xmlns="b7a8c566-30de-454a-a86a-993d4bcf30c9">
      <Terms xmlns="http://schemas.microsoft.com/office/infopath/2007/PartnerControls"/>
    </lcf76f155ced4ddcb4097134ff3c332f>
    <TaxCatchAll xmlns="d5d3e37c-f471-4fc2-8020-3fb8db97a51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62727A-54A2-47D0-8D3D-0C6E9A9D9EC0}">
  <ds:schemaRefs>
    <ds:schemaRef ds:uri="b7a8c566-30de-454a-a86a-993d4bcf30c9"/>
    <ds:schemaRef ds:uri="d5d3e37c-f471-4fc2-8020-3fb8db97a51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9384743-B59F-422A-A727-7A9E13BF05F0}">
  <ds:schemaRefs>
    <ds:schemaRef ds:uri="http://schemas.microsoft.com/office/infopath/2007/PartnerControls"/>
    <ds:schemaRef ds:uri="http://schemas.microsoft.com/office/2006/metadata/properties"/>
    <ds:schemaRef ds:uri="b7a8c566-30de-454a-a86a-993d4bcf30c9"/>
    <ds:schemaRef ds:uri="http://purl.org/dc/elements/1.1/"/>
    <ds:schemaRef ds:uri="d5d3e37c-f471-4fc2-8020-3fb8db97a514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10F3FF0-685D-4AE2-A58D-F8AE320852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550</Words>
  <Application>Microsoft Macintosh PowerPoint</Application>
  <PresentationFormat>Custom</PresentationFormat>
  <Paragraphs>93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Montserrat Light</vt:lpstr>
      <vt:lpstr>Montserrat</vt:lpstr>
      <vt:lpstr>Calibri Light</vt:lpstr>
      <vt:lpstr>Montserrat SemiBold</vt:lpstr>
      <vt:lpstr>Arimo</vt:lpstr>
      <vt:lpstr>Montserrat Medium</vt:lpstr>
      <vt:lpstr>Calibri</vt:lpstr>
      <vt:lpstr>Montserrat Classic</vt:lpstr>
      <vt:lpstr>Montserrat Light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Happiness</dc:title>
  <dc:creator>Escalante, Carlos</dc:creator>
  <cp:lastModifiedBy>Carlos Escalante</cp:lastModifiedBy>
  <cp:revision>4</cp:revision>
  <cp:lastPrinted>2022-07-27T21:06:36Z</cp:lastPrinted>
  <dcterms:created xsi:type="dcterms:W3CDTF">2006-08-16T00:00:00Z</dcterms:created>
  <dcterms:modified xsi:type="dcterms:W3CDTF">2022-07-29T18:34:29Z</dcterms:modified>
  <dc:identifier>DAEkGCq9niU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0x010100D0663385F1351045BBBAF3830466981F</vt:lpwstr>
  </property>
  <property fmtid="{D5CDD505-2E9C-101B-9397-08002B2CF9AE}" pid="3" name="MediaServiceImageTags">
    <vt:lpwstr/>
  </property>
</Properties>
</file>