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15"/>
  </p:notesMasterIdLst>
  <p:sldIdLst>
    <p:sldId id="323" r:id="rId3"/>
    <p:sldId id="324" r:id="rId4"/>
    <p:sldId id="302" r:id="rId5"/>
    <p:sldId id="303" r:id="rId6"/>
    <p:sldId id="304" r:id="rId7"/>
    <p:sldId id="305" r:id="rId8"/>
    <p:sldId id="282" r:id="rId9"/>
    <p:sldId id="311" r:id="rId10"/>
    <p:sldId id="310" r:id="rId11"/>
    <p:sldId id="312" r:id="rId12"/>
    <p:sldId id="314" r:id="rId13"/>
    <p:sldId id="327" r:id="rId14"/>
  </p:sldIdLst>
  <p:sldSz cx="9144000" cy="6858000" type="screen4x3"/>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autoAdjust="0"/>
    <p:restoredTop sz="94595" autoAdjust="0"/>
  </p:normalViewPr>
  <p:slideViewPr>
    <p:cSldViewPr>
      <p:cViewPr varScale="1">
        <p:scale>
          <a:sx n="101" d="100"/>
          <a:sy n="101" d="100"/>
        </p:scale>
        <p:origin x="126" y="150"/>
      </p:cViewPr>
      <p:guideLst>
        <p:guide orient="horz" pos="2880"/>
        <p:guide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6" d="100"/>
          <a:sy n="96" d="100"/>
        </p:scale>
        <p:origin x="108" y="3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Ingresos del Trust for the Americas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Gobierno Estados Unidos</c:v>
                </c:pt>
                <c:pt idx="1">
                  <c:v>Gobierno Colombia</c:v>
                </c:pt>
                <c:pt idx="2">
                  <c:v>Empresas Privadas</c:v>
                </c:pt>
                <c:pt idx="3">
                  <c:v>Organismos Multilaterales</c:v>
                </c:pt>
                <c:pt idx="4">
                  <c:v>Fundaciones</c:v>
                </c:pt>
              </c:strCache>
            </c:strRef>
          </c:cat>
          <c:val>
            <c:numRef>
              <c:f>Sheet1!$B$2:$B$6</c:f>
              <c:numCache>
                <c:formatCode>General</c:formatCode>
                <c:ptCount val="5"/>
                <c:pt idx="0">
                  <c:v>21</c:v>
                </c:pt>
                <c:pt idx="1">
                  <c:v>17</c:v>
                </c:pt>
                <c:pt idx="2">
                  <c:v>53</c:v>
                </c:pt>
                <c:pt idx="3">
                  <c:v>4</c:v>
                </c:pt>
                <c:pt idx="4">
                  <c:v>5</c:v>
                </c:pt>
              </c:numCache>
            </c:numRef>
          </c:val>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433911E-AE7D-4466-9769-FBE77098A495}" type="datetimeFigureOut">
              <a:rPr lang="en-US" smtClean="0"/>
              <a:t>10/9/2019</a:t>
            </a:fld>
            <a:endParaRPr lang="en-US"/>
          </a:p>
        </p:txBody>
      </p:sp>
      <p:sp>
        <p:nvSpPr>
          <p:cNvPr id="4" name="Slide Image Placeholder 3"/>
          <p:cNvSpPr>
            <a:spLocks noGrp="1" noRot="1" noChangeAspect="1"/>
          </p:cNvSpPr>
          <p:nvPr>
            <p:ph type="sldImg" idx="2"/>
          </p:nvPr>
        </p:nvSpPr>
        <p:spPr>
          <a:xfrm>
            <a:off x="4552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2C428DE-E861-4580-BEF6-603B345D581A}" type="slidenum">
              <a:rPr lang="en-US" smtClean="0"/>
              <a:t>‹#›</a:t>
            </a:fld>
            <a:endParaRPr lang="en-US"/>
          </a:p>
        </p:txBody>
      </p:sp>
    </p:spTree>
    <p:extLst>
      <p:ext uri="{BB962C8B-B14F-4D97-AF65-F5344CB8AC3E}">
        <p14:creationId xmlns:p14="http://schemas.microsoft.com/office/powerpoint/2010/main" val="96030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4205707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6857999"/>
          </a:xfrm>
          <a:prstGeom prst="rect">
            <a:avLst/>
          </a:prstGeom>
          <a:blipFill>
            <a:blip r:embed="rId2" cstate="print"/>
            <a:stretch>
              <a:fillRect/>
            </a:stretch>
          </a:blipFill>
        </p:spPr>
        <p:txBody>
          <a:bodyPr wrap="square" lIns="0" tIns="0" rIns="0" bIns="0" rtlCol="0"/>
          <a:lstStyle/>
          <a:p>
            <a:endParaRPr sz="1350"/>
          </a:p>
        </p:txBody>
      </p:sp>
      <p:sp>
        <p:nvSpPr>
          <p:cNvPr id="2" name="Holder 2"/>
          <p:cNvSpPr>
            <a:spLocks noGrp="1"/>
          </p:cNvSpPr>
          <p:nvPr>
            <p:ph type="ctrTitle"/>
          </p:nvPr>
        </p:nvSpPr>
        <p:spPr>
          <a:xfrm>
            <a:off x="2322005" y="319785"/>
            <a:ext cx="4499990" cy="346249"/>
          </a:xfrm>
          <a:prstGeom prst="rect">
            <a:avLst/>
          </a:prstGeom>
        </p:spPr>
        <p:txBody>
          <a:bodyPr wrap="square" lIns="0" tIns="0" rIns="0" bIns="0">
            <a:spAutoFit/>
          </a:bodyPr>
          <a:lstStyle>
            <a:lvl1pPr>
              <a:defRPr sz="2250" b="1" i="0">
                <a:solidFill>
                  <a:schemeClr val="bg1"/>
                </a:solidFill>
                <a:latin typeface="Microsoft Tai Le"/>
                <a:cs typeface="Microsoft Tai Le"/>
              </a:defRPr>
            </a:lvl1pPr>
          </a:lstStyle>
          <a:p>
            <a:endParaRPr/>
          </a:p>
        </p:txBody>
      </p:sp>
      <p:sp>
        <p:nvSpPr>
          <p:cNvPr id="3" name="Holder 3"/>
          <p:cNvSpPr>
            <a:spLocks noGrp="1"/>
          </p:cNvSpPr>
          <p:nvPr>
            <p:ph type="subTitle" idx="4"/>
          </p:nvPr>
        </p:nvSpPr>
        <p:spPr>
          <a:xfrm>
            <a:off x="1371600" y="3840480"/>
            <a:ext cx="64008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13495E-2C45-46E3-BBED-428042470E75}"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18A74-2525-4AC7-9399-27926C846D1F}" type="slidenum">
              <a:rPr lang="en-US" smtClean="0"/>
              <a:t>‹#›</a:t>
            </a:fld>
            <a:endParaRPr lang="en-US"/>
          </a:p>
        </p:txBody>
      </p:sp>
    </p:spTree>
    <p:extLst>
      <p:ext uri="{BB962C8B-B14F-4D97-AF65-F5344CB8AC3E}">
        <p14:creationId xmlns:p14="http://schemas.microsoft.com/office/powerpoint/2010/main" val="191441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13495E-2C45-46E3-BBED-428042470E75}"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18A74-2525-4AC7-9399-27926C846D1F}" type="slidenum">
              <a:rPr lang="en-US" smtClean="0"/>
              <a:t>‹#›</a:t>
            </a:fld>
            <a:endParaRPr lang="en-US"/>
          </a:p>
        </p:txBody>
      </p:sp>
    </p:spTree>
    <p:extLst>
      <p:ext uri="{BB962C8B-B14F-4D97-AF65-F5344CB8AC3E}">
        <p14:creationId xmlns:p14="http://schemas.microsoft.com/office/powerpoint/2010/main" val="1037260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13495E-2C45-46E3-BBED-428042470E75}"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18A74-2525-4AC7-9399-27926C846D1F}" type="slidenum">
              <a:rPr lang="en-US" smtClean="0"/>
              <a:t>‹#›</a:t>
            </a:fld>
            <a:endParaRPr lang="en-US"/>
          </a:p>
        </p:txBody>
      </p:sp>
    </p:spTree>
    <p:extLst>
      <p:ext uri="{BB962C8B-B14F-4D97-AF65-F5344CB8AC3E}">
        <p14:creationId xmlns:p14="http://schemas.microsoft.com/office/powerpoint/2010/main" val="3240077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3495E-2C45-46E3-BBED-428042470E75}"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18A74-2525-4AC7-9399-27926C846D1F}" type="slidenum">
              <a:rPr lang="en-US" smtClean="0"/>
              <a:t>‹#›</a:t>
            </a:fld>
            <a:endParaRPr lang="en-US"/>
          </a:p>
        </p:txBody>
      </p:sp>
    </p:spTree>
    <p:extLst>
      <p:ext uri="{BB962C8B-B14F-4D97-AF65-F5344CB8AC3E}">
        <p14:creationId xmlns:p14="http://schemas.microsoft.com/office/powerpoint/2010/main" val="72739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3495E-2C45-46E3-BBED-428042470E75}"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18A74-2525-4AC7-9399-27926C846D1F}" type="slidenum">
              <a:rPr lang="en-US" smtClean="0"/>
              <a:t>‹#›</a:t>
            </a:fld>
            <a:endParaRPr lang="en-US"/>
          </a:p>
        </p:txBody>
      </p:sp>
    </p:spTree>
    <p:extLst>
      <p:ext uri="{BB962C8B-B14F-4D97-AF65-F5344CB8AC3E}">
        <p14:creationId xmlns:p14="http://schemas.microsoft.com/office/powerpoint/2010/main" val="2756817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3495E-2C45-46E3-BBED-428042470E75}"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18A74-2525-4AC7-9399-27926C846D1F}" type="slidenum">
              <a:rPr lang="en-US" smtClean="0"/>
              <a:t>‹#›</a:t>
            </a:fld>
            <a:endParaRPr lang="en-US"/>
          </a:p>
        </p:txBody>
      </p:sp>
    </p:spTree>
    <p:extLst>
      <p:ext uri="{BB962C8B-B14F-4D97-AF65-F5344CB8AC3E}">
        <p14:creationId xmlns:p14="http://schemas.microsoft.com/office/powerpoint/2010/main" val="3947560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3495E-2C45-46E3-BBED-428042470E75}"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18A74-2525-4AC7-9399-27926C846D1F}" type="slidenum">
              <a:rPr lang="en-US" smtClean="0"/>
              <a:t>‹#›</a:t>
            </a:fld>
            <a:endParaRPr lang="en-US"/>
          </a:p>
        </p:txBody>
      </p:sp>
    </p:spTree>
    <p:extLst>
      <p:ext uri="{BB962C8B-B14F-4D97-AF65-F5344CB8AC3E}">
        <p14:creationId xmlns:p14="http://schemas.microsoft.com/office/powerpoint/2010/main" val="1960699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3495E-2C45-46E3-BBED-428042470E75}"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18A74-2525-4AC7-9399-27926C846D1F}" type="slidenum">
              <a:rPr lang="en-US" smtClean="0"/>
              <a:t>‹#›</a:t>
            </a:fld>
            <a:endParaRPr lang="en-US"/>
          </a:p>
        </p:txBody>
      </p:sp>
    </p:spTree>
    <p:extLst>
      <p:ext uri="{BB962C8B-B14F-4D97-AF65-F5344CB8AC3E}">
        <p14:creationId xmlns:p14="http://schemas.microsoft.com/office/powerpoint/2010/main" val="372617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6857999"/>
          </a:xfrm>
          <a:prstGeom prst="rect">
            <a:avLst/>
          </a:prstGeom>
          <a:blipFill>
            <a:blip r:embed="rId2" cstate="print"/>
            <a:stretch>
              <a:fillRect/>
            </a:stretch>
          </a:blipFill>
        </p:spPr>
        <p:txBody>
          <a:bodyPr wrap="square" lIns="0" tIns="0" rIns="0" bIns="0" rtlCol="0"/>
          <a:lstStyle/>
          <a:p>
            <a:endParaRPr sz="1350"/>
          </a:p>
        </p:txBody>
      </p:sp>
      <p:sp>
        <p:nvSpPr>
          <p:cNvPr id="2" name="Holder 2"/>
          <p:cNvSpPr>
            <a:spLocks noGrp="1"/>
          </p:cNvSpPr>
          <p:nvPr>
            <p:ph type="title"/>
          </p:nvPr>
        </p:nvSpPr>
        <p:spPr>
          <a:xfrm>
            <a:off x="3584449" y="280873"/>
            <a:ext cx="1975103" cy="369332"/>
          </a:xfrm>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body" idx="1"/>
          </p:nvPr>
        </p:nvSpPr>
        <p:spPr>
          <a:xfrm>
            <a:off x="899921" y="1411605"/>
            <a:ext cx="7344156" cy="276999"/>
          </a:xfrm>
        </p:spPr>
        <p:txBody>
          <a:bodyPr lIns="0" tIns="0" rIns="0" bIns="0"/>
          <a:lstStyle>
            <a:lvl1pPr>
              <a:defRPr sz="1800" b="0" i="0">
                <a:solidFill>
                  <a:srgbClr val="404040"/>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971800"/>
          </a:xfrm>
          <a:prstGeom prst="rect">
            <a:avLst/>
          </a:prstGeom>
          <a:blipFill>
            <a:blip r:embed="rId2" cstate="print"/>
            <a:stretch>
              <a:fillRect/>
            </a:stretch>
          </a:blipFill>
        </p:spPr>
        <p:txBody>
          <a:bodyPr wrap="square" lIns="0" tIns="0" rIns="0" bIns="0" rtlCol="0"/>
          <a:lstStyle/>
          <a:p>
            <a:endParaRPr sz="1350"/>
          </a:p>
        </p:txBody>
      </p:sp>
      <p:sp>
        <p:nvSpPr>
          <p:cNvPr id="2" name="Holder 2"/>
          <p:cNvSpPr>
            <a:spLocks noGrp="1"/>
          </p:cNvSpPr>
          <p:nvPr>
            <p:ph type="title"/>
          </p:nvPr>
        </p:nvSpPr>
        <p:spPr>
          <a:xfrm>
            <a:off x="3584449" y="280873"/>
            <a:ext cx="1975103" cy="369332"/>
          </a:xfrm>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971800"/>
          </a:xfrm>
          <a:prstGeom prst="rect">
            <a:avLst/>
          </a:prstGeom>
          <a:blipFill>
            <a:blip r:embed="rId2" cstate="print"/>
            <a:stretch>
              <a:fillRect/>
            </a:stretch>
          </a:blipFill>
        </p:spPr>
        <p:txBody>
          <a:bodyPr wrap="square" lIns="0" tIns="0" rIns="0" bIns="0" rtlCol="0"/>
          <a:lstStyle/>
          <a:p>
            <a:endParaRPr sz="1350"/>
          </a:p>
        </p:txBody>
      </p:sp>
      <p:sp>
        <p:nvSpPr>
          <p:cNvPr id="2" name="Holder 2"/>
          <p:cNvSpPr>
            <a:spLocks noGrp="1"/>
          </p:cNvSpPr>
          <p:nvPr>
            <p:ph type="title"/>
          </p:nvPr>
        </p:nvSpPr>
        <p:spPr>
          <a:xfrm>
            <a:off x="3584449" y="280873"/>
            <a:ext cx="1975103" cy="369332"/>
          </a:xfrm>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6857999"/>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6055615" y="2837689"/>
            <a:ext cx="365759" cy="185927"/>
          </a:xfrm>
          <a:prstGeom prst="rect">
            <a:avLst/>
          </a:prstGeom>
          <a:blipFill>
            <a:blip r:embed="rId3" cstate="print"/>
            <a:stretch>
              <a:fillRect/>
            </a:stretch>
          </a:blipFill>
        </p:spPr>
        <p:txBody>
          <a:bodyPr wrap="square" lIns="0" tIns="0" rIns="0" bIns="0" rtlCol="0"/>
          <a:lstStyle/>
          <a:p>
            <a:endParaRPr sz="1350"/>
          </a:p>
        </p:txBody>
      </p:sp>
      <p:sp>
        <p:nvSpPr>
          <p:cNvPr id="18" name="bk object 18"/>
          <p:cNvSpPr/>
          <p:nvPr/>
        </p:nvSpPr>
        <p:spPr>
          <a:xfrm>
            <a:off x="6428232" y="3271012"/>
            <a:ext cx="128682" cy="151891"/>
          </a:xfrm>
          <a:prstGeom prst="rect">
            <a:avLst/>
          </a:prstGeom>
          <a:blipFill>
            <a:blip r:embed="rId4" cstate="print"/>
            <a:stretch>
              <a:fillRect/>
            </a:stretch>
          </a:blipFill>
        </p:spPr>
        <p:txBody>
          <a:bodyPr wrap="square" lIns="0" tIns="0" rIns="0" bIns="0" rtlCol="0"/>
          <a:lstStyle/>
          <a:p>
            <a:endParaRPr sz="1350"/>
          </a:p>
        </p:txBody>
      </p:sp>
      <p:sp>
        <p:nvSpPr>
          <p:cNvPr id="19" name="bk object 19"/>
          <p:cNvSpPr/>
          <p:nvPr/>
        </p:nvSpPr>
        <p:spPr>
          <a:xfrm>
            <a:off x="6302502" y="3072384"/>
            <a:ext cx="53816" cy="64135"/>
          </a:xfrm>
          <a:custGeom>
            <a:avLst/>
            <a:gdLst/>
            <a:ahLst/>
            <a:cxnLst/>
            <a:rect l="l" t="t" r="r" b="b"/>
            <a:pathLst>
              <a:path w="71754" h="64135">
                <a:moveTo>
                  <a:pt x="35814" y="0"/>
                </a:moveTo>
                <a:lnTo>
                  <a:pt x="21859" y="2518"/>
                </a:lnTo>
                <a:lnTo>
                  <a:pt x="10477" y="9382"/>
                </a:lnTo>
                <a:lnTo>
                  <a:pt x="2809" y="19556"/>
                </a:lnTo>
                <a:lnTo>
                  <a:pt x="0" y="32003"/>
                </a:lnTo>
                <a:lnTo>
                  <a:pt x="2809" y="44451"/>
                </a:lnTo>
                <a:lnTo>
                  <a:pt x="10477" y="54625"/>
                </a:lnTo>
                <a:lnTo>
                  <a:pt x="21859" y="61489"/>
                </a:lnTo>
                <a:lnTo>
                  <a:pt x="35814" y="64007"/>
                </a:lnTo>
                <a:lnTo>
                  <a:pt x="49768" y="61489"/>
                </a:lnTo>
                <a:lnTo>
                  <a:pt x="61150" y="54625"/>
                </a:lnTo>
                <a:lnTo>
                  <a:pt x="68818" y="44451"/>
                </a:lnTo>
                <a:lnTo>
                  <a:pt x="71628" y="32003"/>
                </a:lnTo>
                <a:lnTo>
                  <a:pt x="68818" y="19556"/>
                </a:lnTo>
                <a:lnTo>
                  <a:pt x="61150" y="9382"/>
                </a:lnTo>
                <a:lnTo>
                  <a:pt x="49768" y="2518"/>
                </a:lnTo>
                <a:lnTo>
                  <a:pt x="35814" y="0"/>
                </a:lnTo>
                <a:close/>
              </a:path>
            </a:pathLst>
          </a:custGeom>
          <a:solidFill>
            <a:srgbClr val="FFFFFF"/>
          </a:solidFill>
        </p:spPr>
        <p:txBody>
          <a:bodyPr wrap="square" lIns="0" tIns="0" rIns="0" bIns="0" rtlCol="0"/>
          <a:lstStyle/>
          <a:p>
            <a:endParaRPr sz="1350"/>
          </a:p>
        </p:txBody>
      </p:sp>
      <p:sp>
        <p:nvSpPr>
          <p:cNvPr id="20" name="bk object 20"/>
          <p:cNvSpPr/>
          <p:nvPr/>
        </p:nvSpPr>
        <p:spPr>
          <a:xfrm>
            <a:off x="6302502" y="3072384"/>
            <a:ext cx="53816" cy="64135"/>
          </a:xfrm>
          <a:custGeom>
            <a:avLst/>
            <a:gdLst/>
            <a:ahLst/>
            <a:cxnLst/>
            <a:rect l="l" t="t" r="r" b="b"/>
            <a:pathLst>
              <a:path w="71754" h="64135">
                <a:moveTo>
                  <a:pt x="0" y="32003"/>
                </a:moveTo>
                <a:lnTo>
                  <a:pt x="2809" y="19556"/>
                </a:lnTo>
                <a:lnTo>
                  <a:pt x="10477" y="9382"/>
                </a:lnTo>
                <a:lnTo>
                  <a:pt x="21859" y="2518"/>
                </a:lnTo>
                <a:lnTo>
                  <a:pt x="35814" y="0"/>
                </a:lnTo>
                <a:lnTo>
                  <a:pt x="49768" y="2518"/>
                </a:lnTo>
                <a:lnTo>
                  <a:pt x="61150" y="9382"/>
                </a:lnTo>
                <a:lnTo>
                  <a:pt x="68818" y="19556"/>
                </a:lnTo>
                <a:lnTo>
                  <a:pt x="71628" y="32003"/>
                </a:lnTo>
                <a:lnTo>
                  <a:pt x="68818" y="44451"/>
                </a:lnTo>
                <a:lnTo>
                  <a:pt x="61150" y="54625"/>
                </a:lnTo>
                <a:lnTo>
                  <a:pt x="49768" y="61489"/>
                </a:lnTo>
                <a:lnTo>
                  <a:pt x="35814" y="64007"/>
                </a:lnTo>
                <a:lnTo>
                  <a:pt x="21859" y="61489"/>
                </a:lnTo>
                <a:lnTo>
                  <a:pt x="10477" y="54625"/>
                </a:lnTo>
                <a:lnTo>
                  <a:pt x="2809" y="44451"/>
                </a:lnTo>
                <a:lnTo>
                  <a:pt x="0" y="32003"/>
                </a:lnTo>
                <a:close/>
              </a:path>
            </a:pathLst>
          </a:custGeom>
          <a:ln w="12192">
            <a:solidFill>
              <a:srgbClr val="FFFFFF"/>
            </a:solidFill>
          </a:ln>
        </p:spPr>
        <p:txBody>
          <a:bodyPr wrap="square" lIns="0" tIns="0" rIns="0" bIns="0" rtlCol="0"/>
          <a:lstStyle/>
          <a:p>
            <a:endParaRPr sz="1350"/>
          </a:p>
        </p:txBody>
      </p:sp>
      <p:sp>
        <p:nvSpPr>
          <p:cNvPr id="21" name="bk object 21"/>
          <p:cNvSpPr/>
          <p:nvPr/>
        </p:nvSpPr>
        <p:spPr>
          <a:xfrm>
            <a:off x="6332219" y="3092195"/>
            <a:ext cx="84773" cy="53340"/>
          </a:xfrm>
          <a:custGeom>
            <a:avLst/>
            <a:gdLst/>
            <a:ahLst/>
            <a:cxnLst/>
            <a:rect l="l" t="t" r="r" b="b"/>
            <a:pathLst>
              <a:path w="113029" h="53339">
                <a:moveTo>
                  <a:pt x="0" y="53339"/>
                </a:moveTo>
                <a:lnTo>
                  <a:pt x="112775" y="53339"/>
                </a:lnTo>
                <a:lnTo>
                  <a:pt x="112775" y="0"/>
                </a:lnTo>
                <a:lnTo>
                  <a:pt x="0" y="0"/>
                </a:lnTo>
                <a:lnTo>
                  <a:pt x="0" y="53339"/>
                </a:lnTo>
                <a:close/>
              </a:path>
            </a:pathLst>
          </a:custGeom>
          <a:ln w="12192">
            <a:solidFill>
              <a:srgbClr val="FFFFFF"/>
            </a:solidFill>
          </a:ln>
        </p:spPr>
        <p:txBody>
          <a:bodyPr wrap="square" lIns="0" tIns="0" rIns="0" bIns="0" rtlCol="0"/>
          <a:lstStyle/>
          <a:p>
            <a:endParaRPr sz="1350"/>
          </a:p>
        </p:txBody>
      </p:sp>
      <p:sp>
        <p:nvSpPr>
          <p:cNvPr id="22" name="bk object 22"/>
          <p:cNvSpPr/>
          <p:nvPr/>
        </p:nvSpPr>
        <p:spPr>
          <a:xfrm>
            <a:off x="6594444" y="3063367"/>
            <a:ext cx="86105" cy="98298"/>
          </a:xfrm>
          <a:prstGeom prst="rect">
            <a:avLst/>
          </a:prstGeom>
          <a:blipFill>
            <a:blip r:embed="rId5" cstate="print"/>
            <a:stretch>
              <a:fillRect/>
            </a:stretch>
          </a:blipFill>
        </p:spPr>
        <p:txBody>
          <a:bodyPr wrap="square" lIns="0" tIns="0" rIns="0" bIns="0" rtlCol="0"/>
          <a:lstStyle/>
          <a:p>
            <a:endParaRPr sz="1350"/>
          </a:p>
        </p:txBody>
      </p:sp>
      <p:sp>
        <p:nvSpPr>
          <p:cNvPr id="23" name="bk object 23"/>
          <p:cNvSpPr/>
          <p:nvPr/>
        </p:nvSpPr>
        <p:spPr>
          <a:xfrm>
            <a:off x="6719697" y="3106166"/>
            <a:ext cx="147542" cy="128270"/>
          </a:xfrm>
          <a:prstGeom prst="rect">
            <a:avLst/>
          </a:prstGeom>
          <a:blipFill>
            <a:blip r:embed="rId6" cstate="print"/>
            <a:stretch>
              <a:fillRect/>
            </a:stretch>
          </a:blipFill>
        </p:spPr>
        <p:txBody>
          <a:bodyPr wrap="square" lIns="0" tIns="0" rIns="0" bIns="0" rtlCol="0"/>
          <a:lstStyle/>
          <a:p>
            <a:endParaRPr sz="1350"/>
          </a:p>
        </p:txBody>
      </p:sp>
      <p:sp>
        <p:nvSpPr>
          <p:cNvPr id="24" name="bk object 24"/>
          <p:cNvSpPr/>
          <p:nvPr/>
        </p:nvSpPr>
        <p:spPr>
          <a:xfrm>
            <a:off x="6260211" y="2833116"/>
            <a:ext cx="579596" cy="775970"/>
          </a:xfrm>
          <a:custGeom>
            <a:avLst/>
            <a:gdLst/>
            <a:ahLst/>
            <a:cxnLst/>
            <a:rect l="l" t="t" r="r" b="b"/>
            <a:pathLst>
              <a:path w="772795" h="775970">
                <a:moveTo>
                  <a:pt x="0" y="775716"/>
                </a:moveTo>
                <a:lnTo>
                  <a:pt x="772668" y="775716"/>
                </a:lnTo>
                <a:lnTo>
                  <a:pt x="772668" y="0"/>
                </a:lnTo>
                <a:lnTo>
                  <a:pt x="0" y="0"/>
                </a:lnTo>
                <a:lnTo>
                  <a:pt x="0" y="775716"/>
                </a:lnTo>
                <a:close/>
              </a:path>
            </a:pathLst>
          </a:custGeom>
          <a:solidFill>
            <a:srgbClr val="FFFFFF"/>
          </a:solidFill>
        </p:spPr>
        <p:txBody>
          <a:bodyPr wrap="square" lIns="0" tIns="0" rIns="0" bIns="0" rtlCol="0"/>
          <a:lstStyle/>
          <a:p>
            <a:endParaRPr sz="1350"/>
          </a:p>
        </p:txBody>
      </p:sp>
      <p:sp>
        <p:nvSpPr>
          <p:cNvPr id="25" name="bk object 25"/>
          <p:cNvSpPr/>
          <p:nvPr/>
        </p:nvSpPr>
        <p:spPr>
          <a:xfrm>
            <a:off x="5530977" y="1676400"/>
            <a:ext cx="3258979" cy="3816096"/>
          </a:xfrm>
          <a:prstGeom prst="rect">
            <a:avLst/>
          </a:prstGeom>
          <a:blipFill>
            <a:blip r:embed="rId7" cstate="print"/>
            <a:stretch>
              <a:fillRect/>
            </a:stretch>
          </a:blip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spTree>
      <p:nvGrpSpPr>
        <p:cNvPr id="1" name="Shape 26"/>
        <p:cNvGrpSpPr/>
        <p:nvPr/>
      </p:nvGrpSpPr>
      <p:grpSpPr>
        <a:xfrm>
          <a:off x="0" y="0"/>
          <a:ext cx="0" cy="0"/>
          <a:chOff x="0" y="0"/>
          <a:chExt cx="0" cy="0"/>
        </a:xfrm>
      </p:grpSpPr>
      <p:sp>
        <p:nvSpPr>
          <p:cNvPr id="27" name="Shape 27"/>
          <p:cNvSpPr/>
          <p:nvPr/>
        </p:nvSpPr>
        <p:spPr>
          <a:xfrm>
            <a:off x="228601"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28" name="Shape 28"/>
          <p:cNvSpPr/>
          <p:nvPr/>
        </p:nvSpPr>
        <p:spPr>
          <a:xfrm>
            <a:off x="1"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29" name="Shape 29"/>
          <p:cNvSpPr txBox="1"/>
          <p:nvPr/>
        </p:nvSpPr>
        <p:spPr>
          <a:xfrm>
            <a:off x="799645" y="930234"/>
            <a:ext cx="1957200" cy="871599"/>
          </a:xfrm>
          <a:prstGeom prst="rect">
            <a:avLst/>
          </a:prstGeom>
          <a:noFill/>
          <a:ln>
            <a:noFill/>
          </a:ln>
        </p:spPr>
        <p:txBody>
          <a:bodyPr lIns="91425" tIns="91425" rIns="91425" bIns="91425" anchor="t" anchorCtr="0">
            <a:noAutofit/>
          </a:bodyPr>
          <a:lstStyle/>
          <a:p>
            <a:pPr lvl="0">
              <a:spcBef>
                <a:spcPts val="0"/>
              </a:spcBef>
              <a:buNone/>
            </a:pPr>
            <a:r>
              <a:rPr lang="en" sz="12000">
                <a:solidFill>
                  <a:srgbClr val="CCCCCC"/>
                </a:solidFill>
                <a:latin typeface="Montserrat"/>
                <a:ea typeface="Montserrat"/>
                <a:cs typeface="Montserrat"/>
                <a:sym typeface="Montserrat"/>
              </a:rPr>
              <a:t>“</a:t>
            </a:r>
          </a:p>
        </p:txBody>
      </p:sp>
      <p:pic>
        <p:nvPicPr>
          <p:cNvPr id="6" name="Picture 2" descr="Image result for the trust for the america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86349" y="176786"/>
            <a:ext cx="1285932" cy="753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5207" y="1366033"/>
            <a:ext cx="1533752" cy="391709"/>
          </a:xfrm>
          <a:prstGeom prst="rect">
            <a:avLst/>
          </a:prstGeom>
        </p:spPr>
      </p:pic>
      <p:sp>
        <p:nvSpPr>
          <p:cNvPr id="2" name="Rectangle 1"/>
          <p:cNvSpPr/>
          <p:nvPr userDrawn="1"/>
        </p:nvSpPr>
        <p:spPr>
          <a:xfrm>
            <a:off x="799645" y="1295400"/>
            <a:ext cx="648155" cy="506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p:cNvGrpSpPr>
          <p:nvPr userDrawn="1"/>
        </p:nvGrpSpPr>
        <p:grpSpPr bwMode="auto">
          <a:xfrm>
            <a:off x="0" y="24184"/>
            <a:ext cx="6858000" cy="152602"/>
            <a:chOff x="0" y="15484"/>
            <a:chExt cx="12240" cy="356"/>
          </a:xfrm>
        </p:grpSpPr>
        <p:sp>
          <p:nvSpPr>
            <p:cNvPr id="10" name="Rectangle 9"/>
            <p:cNvSpPr>
              <a:spLocks/>
            </p:cNvSpPr>
            <p:nvPr userDrawn="1"/>
          </p:nvSpPr>
          <p:spPr bwMode="auto">
            <a:xfrm>
              <a:off x="0" y="15484"/>
              <a:ext cx="4221" cy="356"/>
            </a:xfrm>
            <a:prstGeom prst="rect">
              <a:avLst/>
            </a:prstGeom>
            <a:solidFill>
              <a:srgbClr val="EB8B2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1" name="Rectangle 10"/>
            <p:cNvSpPr>
              <a:spLocks/>
            </p:cNvSpPr>
            <p:nvPr userDrawn="1"/>
          </p:nvSpPr>
          <p:spPr bwMode="auto">
            <a:xfrm>
              <a:off x="5840" y="15484"/>
              <a:ext cx="3781" cy="356"/>
            </a:xfrm>
            <a:prstGeom prst="rect">
              <a:avLst/>
            </a:prstGeom>
            <a:solidFill>
              <a:srgbClr val="1E2E5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2" name="Rectangle 11"/>
            <p:cNvSpPr>
              <a:spLocks/>
            </p:cNvSpPr>
            <p:nvPr userDrawn="1"/>
          </p:nvSpPr>
          <p:spPr bwMode="auto">
            <a:xfrm>
              <a:off x="4213" y="15484"/>
              <a:ext cx="1627" cy="356"/>
            </a:xfrm>
            <a:prstGeom prst="rect">
              <a:avLst/>
            </a:prstGeom>
            <a:solidFill>
              <a:srgbClr val="689FC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3" name="Rectangle 12"/>
            <p:cNvSpPr>
              <a:spLocks/>
            </p:cNvSpPr>
            <p:nvPr userDrawn="1"/>
          </p:nvSpPr>
          <p:spPr bwMode="auto">
            <a:xfrm>
              <a:off x="9621" y="15484"/>
              <a:ext cx="2619" cy="356"/>
            </a:xfrm>
            <a:prstGeom prst="rect">
              <a:avLst/>
            </a:prstGeom>
            <a:solidFill>
              <a:srgbClr val="0E9F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grpSp>
        <p:nvGrpSpPr>
          <p:cNvPr id="14" name="Group 13"/>
          <p:cNvGrpSpPr>
            <a:grpSpLocks/>
          </p:cNvGrpSpPr>
          <p:nvPr userDrawn="1"/>
        </p:nvGrpSpPr>
        <p:grpSpPr bwMode="auto">
          <a:xfrm>
            <a:off x="0" y="6629400"/>
            <a:ext cx="8153400" cy="190718"/>
            <a:chOff x="0" y="15484"/>
            <a:chExt cx="12240" cy="356"/>
          </a:xfrm>
        </p:grpSpPr>
        <p:sp>
          <p:nvSpPr>
            <p:cNvPr id="15" name="Rectangle 14"/>
            <p:cNvSpPr>
              <a:spLocks/>
            </p:cNvSpPr>
            <p:nvPr userDrawn="1"/>
          </p:nvSpPr>
          <p:spPr bwMode="auto">
            <a:xfrm>
              <a:off x="0" y="15484"/>
              <a:ext cx="4221" cy="356"/>
            </a:xfrm>
            <a:prstGeom prst="rect">
              <a:avLst/>
            </a:prstGeom>
            <a:solidFill>
              <a:srgbClr val="EB8B2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6" name="Rectangle 15"/>
            <p:cNvSpPr>
              <a:spLocks/>
            </p:cNvSpPr>
            <p:nvPr userDrawn="1"/>
          </p:nvSpPr>
          <p:spPr bwMode="auto">
            <a:xfrm>
              <a:off x="5840" y="15484"/>
              <a:ext cx="3781" cy="356"/>
            </a:xfrm>
            <a:prstGeom prst="rect">
              <a:avLst/>
            </a:prstGeom>
            <a:solidFill>
              <a:srgbClr val="1E2E5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7" name="Rectangle 16"/>
            <p:cNvSpPr>
              <a:spLocks/>
            </p:cNvSpPr>
            <p:nvPr userDrawn="1"/>
          </p:nvSpPr>
          <p:spPr bwMode="auto">
            <a:xfrm>
              <a:off x="4213" y="15484"/>
              <a:ext cx="1627" cy="356"/>
            </a:xfrm>
            <a:prstGeom prst="rect">
              <a:avLst/>
            </a:prstGeom>
            <a:solidFill>
              <a:srgbClr val="689FC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8" name="Rectangle 17"/>
            <p:cNvSpPr>
              <a:spLocks/>
            </p:cNvSpPr>
            <p:nvPr userDrawn="1"/>
          </p:nvSpPr>
          <p:spPr bwMode="auto">
            <a:xfrm>
              <a:off x="9621" y="15484"/>
              <a:ext cx="2619" cy="356"/>
            </a:xfrm>
            <a:prstGeom prst="rect">
              <a:avLst/>
            </a:prstGeom>
            <a:solidFill>
              <a:srgbClr val="0E9F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19" name="object 2"/>
          <p:cNvSpPr txBox="1"/>
          <p:nvPr userDrawn="1"/>
        </p:nvSpPr>
        <p:spPr>
          <a:xfrm>
            <a:off x="8072205" y="3777498"/>
            <a:ext cx="1029403" cy="2851902"/>
          </a:xfrm>
          <a:prstGeom prst="rect">
            <a:avLst/>
          </a:prstGeom>
        </p:spPr>
        <p:txBody>
          <a:bodyPr vert="horz" wrap="square" lIns="0" tIns="10001" rIns="0" bIns="0" rtlCol="0">
            <a:spAutoFit/>
          </a:bodyPr>
          <a:lstStyle/>
          <a:p>
            <a:pPr marL="121444" marR="40005" algn="r">
              <a:spcBef>
                <a:spcPts val="79"/>
              </a:spcBef>
            </a:pPr>
            <a:r>
              <a:rPr sz="800" spc="-4" dirty="0">
                <a:solidFill>
                  <a:schemeClr val="bg1">
                    <a:lumMod val="50000"/>
                  </a:schemeClr>
                </a:solidFill>
                <a:latin typeface="+mn-lt"/>
                <a:cs typeface="Calibri"/>
              </a:rPr>
              <a:t>Antigua </a:t>
            </a:r>
            <a:r>
              <a:rPr sz="800" dirty="0">
                <a:solidFill>
                  <a:schemeClr val="bg1">
                    <a:lumMod val="50000"/>
                  </a:schemeClr>
                </a:solidFill>
                <a:latin typeface="+mn-lt"/>
                <a:cs typeface="Calibri"/>
              </a:rPr>
              <a:t>&amp;</a:t>
            </a:r>
            <a:r>
              <a:rPr sz="800" spc="-34" dirty="0">
                <a:solidFill>
                  <a:schemeClr val="bg1">
                    <a:lumMod val="50000"/>
                  </a:schemeClr>
                </a:solidFill>
                <a:latin typeface="+mn-lt"/>
                <a:cs typeface="Calibri"/>
              </a:rPr>
              <a:t> </a:t>
            </a:r>
            <a:r>
              <a:rPr sz="800" spc="-4" dirty="0">
                <a:solidFill>
                  <a:schemeClr val="bg1">
                    <a:lumMod val="50000"/>
                  </a:schemeClr>
                </a:solidFill>
                <a:latin typeface="+mn-lt"/>
                <a:cs typeface="Calibri"/>
              </a:rPr>
              <a:t>Barbuda  </a:t>
            </a:r>
            <a:endParaRPr lang="en-US" sz="800" spc="-4" dirty="0" smtClean="0">
              <a:solidFill>
                <a:schemeClr val="bg1">
                  <a:lumMod val="50000"/>
                </a:schemeClr>
              </a:solidFill>
              <a:latin typeface="+mn-lt"/>
              <a:cs typeface="Calibri"/>
            </a:endParaRPr>
          </a:p>
          <a:p>
            <a:pPr marL="121444" marR="40005" algn="r">
              <a:spcBef>
                <a:spcPts val="79"/>
              </a:spcBef>
            </a:pPr>
            <a:r>
              <a:rPr sz="800" dirty="0" smtClean="0">
                <a:solidFill>
                  <a:schemeClr val="bg1">
                    <a:lumMod val="50000"/>
                  </a:schemeClr>
                </a:solidFill>
                <a:latin typeface="+mn-lt"/>
                <a:cs typeface="Calibri"/>
              </a:rPr>
              <a:t>Argentina</a:t>
            </a:r>
            <a:endParaRPr lang="en-US" sz="800" dirty="0" smtClean="0">
              <a:solidFill>
                <a:schemeClr val="bg1">
                  <a:lumMod val="50000"/>
                </a:schemeClr>
              </a:solidFill>
              <a:latin typeface="+mn-lt"/>
              <a:cs typeface="Calibri"/>
            </a:endParaRPr>
          </a:p>
          <a:p>
            <a:pPr marL="121444" marR="40005" algn="r">
              <a:spcBef>
                <a:spcPts val="79"/>
              </a:spcBef>
            </a:pPr>
            <a:r>
              <a:rPr lang="en-US" sz="800" dirty="0" smtClean="0">
                <a:solidFill>
                  <a:schemeClr val="bg1">
                    <a:lumMod val="50000"/>
                  </a:schemeClr>
                </a:solidFill>
                <a:latin typeface="+mn-lt"/>
                <a:cs typeface="Calibri"/>
              </a:rPr>
              <a:t>Belize</a:t>
            </a:r>
          </a:p>
          <a:p>
            <a:pPr marL="121444" marR="40005" algn="r">
              <a:spcBef>
                <a:spcPts val="79"/>
              </a:spcBef>
            </a:pPr>
            <a:r>
              <a:rPr sz="800" dirty="0" smtClean="0">
                <a:solidFill>
                  <a:schemeClr val="bg1">
                    <a:lumMod val="50000"/>
                  </a:schemeClr>
                </a:solidFill>
                <a:latin typeface="+mn-lt"/>
                <a:cs typeface="Calibri"/>
              </a:rPr>
              <a:t>Brazil</a:t>
            </a:r>
            <a:endParaRPr lang="en-US" sz="800" dirty="0" smtClean="0">
              <a:solidFill>
                <a:schemeClr val="bg1">
                  <a:lumMod val="50000"/>
                </a:schemeClr>
              </a:solidFill>
              <a:latin typeface="+mn-lt"/>
              <a:cs typeface="Calibri"/>
            </a:endParaRPr>
          </a:p>
          <a:p>
            <a:pPr marL="121444" marR="40005" algn="r">
              <a:spcBef>
                <a:spcPts val="79"/>
              </a:spcBef>
            </a:pPr>
            <a:r>
              <a:rPr sz="800" spc="-4" dirty="0" smtClean="0">
                <a:solidFill>
                  <a:schemeClr val="bg1">
                    <a:lumMod val="50000"/>
                  </a:schemeClr>
                </a:solidFill>
                <a:latin typeface="+mn-lt"/>
                <a:cs typeface="Calibri"/>
              </a:rPr>
              <a:t>Chile </a:t>
            </a:r>
            <a:endParaRPr lang="en-US" sz="800" spc="-4" dirty="0" smtClean="0">
              <a:solidFill>
                <a:schemeClr val="bg1">
                  <a:lumMod val="50000"/>
                </a:schemeClr>
              </a:solidFill>
              <a:latin typeface="+mn-lt"/>
              <a:cs typeface="Calibri"/>
            </a:endParaRPr>
          </a:p>
          <a:p>
            <a:pPr marL="121444" marR="40005" algn="r">
              <a:spcBef>
                <a:spcPts val="79"/>
              </a:spcBef>
            </a:pPr>
            <a:r>
              <a:rPr sz="800" spc="-4" dirty="0" smtClean="0">
                <a:solidFill>
                  <a:schemeClr val="bg1">
                    <a:lumMod val="50000"/>
                  </a:schemeClr>
                </a:solidFill>
                <a:latin typeface="+mn-lt"/>
                <a:cs typeface="Calibri"/>
              </a:rPr>
              <a:t>Colombia </a:t>
            </a:r>
            <a:endParaRPr lang="en-US" sz="800" spc="-4" dirty="0" smtClean="0">
              <a:solidFill>
                <a:schemeClr val="bg1">
                  <a:lumMod val="50000"/>
                </a:schemeClr>
              </a:solidFill>
              <a:latin typeface="+mn-lt"/>
              <a:cs typeface="Calibri"/>
            </a:endParaRPr>
          </a:p>
          <a:p>
            <a:pPr marL="121444" marR="40005" algn="r">
              <a:spcBef>
                <a:spcPts val="79"/>
              </a:spcBef>
            </a:pPr>
            <a:r>
              <a:rPr sz="800" spc="-4" dirty="0" smtClean="0">
                <a:solidFill>
                  <a:schemeClr val="bg1">
                    <a:lumMod val="50000"/>
                  </a:schemeClr>
                </a:solidFill>
                <a:latin typeface="+mn-lt"/>
                <a:cs typeface="Calibri"/>
              </a:rPr>
              <a:t>Costa</a:t>
            </a:r>
            <a:r>
              <a:rPr sz="800" spc="-68" dirty="0" smtClean="0">
                <a:solidFill>
                  <a:schemeClr val="bg1">
                    <a:lumMod val="50000"/>
                  </a:schemeClr>
                </a:solidFill>
                <a:latin typeface="+mn-lt"/>
                <a:cs typeface="Calibri"/>
              </a:rPr>
              <a:t> </a:t>
            </a:r>
            <a:r>
              <a:rPr sz="800" dirty="0" smtClean="0">
                <a:solidFill>
                  <a:schemeClr val="bg1">
                    <a:lumMod val="50000"/>
                  </a:schemeClr>
                </a:solidFill>
                <a:latin typeface="+mn-lt"/>
                <a:cs typeface="Calibri"/>
              </a:rPr>
              <a:t>Rica</a:t>
            </a:r>
            <a:endParaRPr lang="en-US" sz="800" dirty="0" smtClean="0">
              <a:solidFill>
                <a:schemeClr val="bg1">
                  <a:lumMod val="50000"/>
                </a:schemeClr>
              </a:solidFill>
              <a:latin typeface="+mn-lt"/>
              <a:cs typeface="Calibri"/>
            </a:endParaRPr>
          </a:p>
          <a:p>
            <a:pPr marL="121444" marR="40005" algn="r">
              <a:spcBef>
                <a:spcPts val="79"/>
              </a:spcBef>
            </a:pPr>
            <a:r>
              <a:rPr sz="800" spc="-4" dirty="0" smtClean="0">
                <a:solidFill>
                  <a:schemeClr val="bg1">
                    <a:lumMod val="50000"/>
                  </a:schemeClr>
                </a:solidFill>
                <a:latin typeface="+mn-lt"/>
                <a:cs typeface="Calibri"/>
              </a:rPr>
              <a:t>Dominican</a:t>
            </a:r>
            <a:r>
              <a:rPr sz="800" spc="-30" dirty="0" smtClean="0">
                <a:solidFill>
                  <a:schemeClr val="bg1">
                    <a:lumMod val="50000"/>
                  </a:schemeClr>
                </a:solidFill>
                <a:latin typeface="+mn-lt"/>
                <a:cs typeface="Calibri"/>
              </a:rPr>
              <a:t> </a:t>
            </a:r>
            <a:r>
              <a:rPr sz="800" spc="-4" dirty="0">
                <a:solidFill>
                  <a:schemeClr val="bg1">
                    <a:lumMod val="50000"/>
                  </a:schemeClr>
                </a:solidFill>
                <a:latin typeface="+mn-lt"/>
                <a:cs typeface="Calibri"/>
              </a:rPr>
              <a:t>Republic </a:t>
            </a:r>
            <a:endParaRPr lang="en-US" sz="800" spc="-4" dirty="0" smtClean="0">
              <a:solidFill>
                <a:schemeClr val="bg1">
                  <a:lumMod val="50000"/>
                </a:schemeClr>
              </a:solidFill>
              <a:latin typeface="+mn-lt"/>
              <a:cs typeface="Calibri"/>
            </a:endParaRPr>
          </a:p>
          <a:p>
            <a:pPr marL="121444" marR="40005" algn="r">
              <a:spcBef>
                <a:spcPts val="79"/>
              </a:spcBef>
            </a:pPr>
            <a:r>
              <a:rPr sz="800" spc="-4" dirty="0" smtClean="0">
                <a:solidFill>
                  <a:schemeClr val="bg1">
                    <a:lumMod val="50000"/>
                  </a:schemeClr>
                </a:solidFill>
                <a:latin typeface="+mn-lt"/>
                <a:cs typeface="Calibri"/>
              </a:rPr>
              <a:t>Ecuador</a:t>
            </a:r>
            <a:endParaRPr lang="en-US" sz="800" spc="-4" dirty="0" smtClean="0">
              <a:solidFill>
                <a:schemeClr val="bg1">
                  <a:lumMod val="50000"/>
                </a:schemeClr>
              </a:solidFill>
              <a:latin typeface="+mn-lt"/>
              <a:cs typeface="Calibri"/>
            </a:endParaRPr>
          </a:p>
          <a:p>
            <a:pPr marL="121444" marR="40005" algn="r">
              <a:spcBef>
                <a:spcPts val="79"/>
              </a:spcBef>
            </a:pPr>
            <a:r>
              <a:rPr sz="800" spc="-4" dirty="0" smtClean="0">
                <a:solidFill>
                  <a:schemeClr val="bg1">
                    <a:lumMod val="50000"/>
                  </a:schemeClr>
                </a:solidFill>
                <a:latin typeface="+mn-lt"/>
                <a:cs typeface="Calibri"/>
              </a:rPr>
              <a:t>El</a:t>
            </a:r>
            <a:r>
              <a:rPr sz="800" spc="-64" dirty="0" smtClean="0">
                <a:solidFill>
                  <a:schemeClr val="bg1">
                    <a:lumMod val="50000"/>
                  </a:schemeClr>
                </a:solidFill>
                <a:latin typeface="+mn-lt"/>
                <a:cs typeface="Calibri"/>
              </a:rPr>
              <a:t> </a:t>
            </a:r>
            <a:r>
              <a:rPr sz="800" dirty="0">
                <a:solidFill>
                  <a:schemeClr val="bg1">
                    <a:lumMod val="50000"/>
                  </a:schemeClr>
                </a:solidFill>
                <a:latin typeface="+mn-lt"/>
                <a:cs typeface="Calibri"/>
              </a:rPr>
              <a:t>Salvador </a:t>
            </a:r>
            <a:endParaRPr lang="en-US" sz="800" dirty="0" smtClean="0">
              <a:solidFill>
                <a:schemeClr val="bg1">
                  <a:lumMod val="50000"/>
                </a:schemeClr>
              </a:solidFill>
              <a:latin typeface="+mn-lt"/>
              <a:cs typeface="Calibri"/>
            </a:endParaRPr>
          </a:p>
          <a:p>
            <a:pPr marL="121444" marR="40005" algn="r">
              <a:spcBef>
                <a:spcPts val="79"/>
              </a:spcBef>
            </a:pPr>
            <a:r>
              <a:rPr sz="800" dirty="0" smtClean="0">
                <a:solidFill>
                  <a:schemeClr val="bg1">
                    <a:lumMod val="50000"/>
                  </a:schemeClr>
                </a:solidFill>
                <a:latin typeface="+mn-lt"/>
                <a:cs typeface="Calibri"/>
              </a:rPr>
              <a:t>G</a:t>
            </a:r>
            <a:r>
              <a:rPr sz="800" spc="-4" dirty="0" smtClean="0">
                <a:solidFill>
                  <a:schemeClr val="bg1">
                    <a:lumMod val="50000"/>
                  </a:schemeClr>
                </a:solidFill>
                <a:latin typeface="+mn-lt"/>
                <a:cs typeface="Calibri"/>
              </a:rPr>
              <a:t>ua</a:t>
            </a:r>
            <a:r>
              <a:rPr sz="800" spc="-8" dirty="0" smtClean="0">
                <a:solidFill>
                  <a:schemeClr val="bg1">
                    <a:lumMod val="50000"/>
                  </a:schemeClr>
                </a:solidFill>
                <a:latin typeface="+mn-lt"/>
                <a:cs typeface="Calibri"/>
              </a:rPr>
              <a:t>t</a:t>
            </a:r>
            <a:r>
              <a:rPr sz="800" dirty="0" smtClean="0">
                <a:solidFill>
                  <a:schemeClr val="bg1">
                    <a:lumMod val="50000"/>
                  </a:schemeClr>
                </a:solidFill>
                <a:latin typeface="+mn-lt"/>
                <a:cs typeface="Calibri"/>
              </a:rPr>
              <a:t>em</a:t>
            </a:r>
            <a:r>
              <a:rPr sz="800" spc="-4" dirty="0" smtClean="0">
                <a:solidFill>
                  <a:schemeClr val="bg1">
                    <a:lumMod val="50000"/>
                  </a:schemeClr>
                </a:solidFill>
                <a:latin typeface="+mn-lt"/>
                <a:cs typeface="Calibri"/>
              </a:rPr>
              <a:t>a</a:t>
            </a:r>
            <a:r>
              <a:rPr sz="800" dirty="0" smtClean="0">
                <a:solidFill>
                  <a:schemeClr val="bg1">
                    <a:lumMod val="50000"/>
                  </a:schemeClr>
                </a:solidFill>
                <a:latin typeface="+mn-lt"/>
                <a:cs typeface="Calibri"/>
              </a:rPr>
              <a:t>la </a:t>
            </a:r>
            <a:endParaRPr lang="en-US" sz="800" dirty="0" smtClean="0">
              <a:solidFill>
                <a:schemeClr val="bg1">
                  <a:lumMod val="50000"/>
                </a:schemeClr>
              </a:solidFill>
              <a:latin typeface="+mn-lt"/>
              <a:cs typeface="Calibri"/>
            </a:endParaRPr>
          </a:p>
          <a:p>
            <a:pPr marL="121444" marR="40005" algn="r">
              <a:spcBef>
                <a:spcPts val="79"/>
              </a:spcBef>
            </a:pPr>
            <a:r>
              <a:rPr sz="800" spc="-4" dirty="0" smtClean="0">
                <a:solidFill>
                  <a:schemeClr val="bg1">
                    <a:lumMod val="50000"/>
                  </a:schemeClr>
                </a:solidFill>
                <a:latin typeface="+mn-lt"/>
                <a:cs typeface="Calibri"/>
              </a:rPr>
              <a:t>Honduras </a:t>
            </a:r>
            <a:endParaRPr lang="en-US" sz="800" spc="-4" dirty="0" smtClean="0">
              <a:solidFill>
                <a:schemeClr val="bg1">
                  <a:lumMod val="50000"/>
                </a:schemeClr>
              </a:solidFill>
              <a:latin typeface="+mn-lt"/>
              <a:cs typeface="Calibri"/>
            </a:endParaRPr>
          </a:p>
          <a:p>
            <a:pPr marL="121444" marR="40005" algn="r">
              <a:spcBef>
                <a:spcPts val="79"/>
              </a:spcBef>
            </a:pPr>
            <a:r>
              <a:rPr lang="en-US" sz="800" dirty="0" smtClean="0">
                <a:solidFill>
                  <a:schemeClr val="bg1">
                    <a:lumMod val="50000"/>
                  </a:schemeClr>
                </a:solidFill>
                <a:latin typeface="+mn-lt"/>
                <a:cs typeface="Calibri"/>
              </a:rPr>
              <a:t>Jamaica</a:t>
            </a:r>
          </a:p>
          <a:p>
            <a:pPr marL="121444" marR="40005" algn="r">
              <a:spcBef>
                <a:spcPts val="79"/>
              </a:spcBef>
            </a:pPr>
            <a:r>
              <a:rPr sz="800" dirty="0" smtClean="0">
                <a:solidFill>
                  <a:schemeClr val="bg1">
                    <a:lumMod val="50000"/>
                  </a:schemeClr>
                </a:solidFill>
                <a:latin typeface="+mn-lt"/>
                <a:cs typeface="Calibri"/>
              </a:rPr>
              <a:t>Mexico </a:t>
            </a:r>
            <a:endParaRPr lang="en-US" sz="800" dirty="0" smtClean="0">
              <a:solidFill>
                <a:schemeClr val="bg1">
                  <a:lumMod val="50000"/>
                </a:schemeClr>
              </a:solidFill>
              <a:latin typeface="+mn-lt"/>
              <a:cs typeface="Calibri"/>
            </a:endParaRPr>
          </a:p>
          <a:p>
            <a:pPr marL="121444" marR="40005" algn="r">
              <a:spcBef>
                <a:spcPts val="79"/>
              </a:spcBef>
            </a:pPr>
            <a:r>
              <a:rPr sz="800" spc="-4" dirty="0" smtClean="0">
                <a:solidFill>
                  <a:schemeClr val="bg1">
                    <a:lumMod val="50000"/>
                  </a:schemeClr>
                </a:solidFill>
                <a:latin typeface="+mn-lt"/>
                <a:cs typeface="Calibri"/>
              </a:rPr>
              <a:t>Panama </a:t>
            </a:r>
            <a:endParaRPr lang="en-US" sz="800" spc="-4" dirty="0" smtClean="0">
              <a:solidFill>
                <a:schemeClr val="bg1">
                  <a:lumMod val="50000"/>
                </a:schemeClr>
              </a:solidFill>
              <a:latin typeface="+mn-lt"/>
              <a:cs typeface="Calibri"/>
            </a:endParaRPr>
          </a:p>
          <a:p>
            <a:pPr marL="121444" marR="40005" algn="r">
              <a:spcBef>
                <a:spcPts val="79"/>
              </a:spcBef>
            </a:pPr>
            <a:r>
              <a:rPr sz="800" dirty="0" smtClean="0">
                <a:solidFill>
                  <a:schemeClr val="bg1">
                    <a:lumMod val="50000"/>
                  </a:schemeClr>
                </a:solidFill>
                <a:latin typeface="+mn-lt"/>
                <a:cs typeface="Calibri"/>
              </a:rPr>
              <a:t>Peru</a:t>
            </a:r>
            <a:endParaRPr lang="en-US" sz="800" dirty="0" smtClean="0">
              <a:solidFill>
                <a:schemeClr val="bg1">
                  <a:lumMod val="50000"/>
                </a:schemeClr>
              </a:solidFill>
              <a:latin typeface="+mn-lt"/>
              <a:cs typeface="Calibri"/>
            </a:endParaRPr>
          </a:p>
          <a:p>
            <a:pPr marL="121444" marR="40005" algn="r">
              <a:spcBef>
                <a:spcPts val="79"/>
              </a:spcBef>
            </a:pPr>
            <a:r>
              <a:rPr lang="en-US" sz="800" dirty="0" smtClean="0">
                <a:solidFill>
                  <a:schemeClr val="bg1">
                    <a:lumMod val="50000"/>
                  </a:schemeClr>
                </a:solidFill>
                <a:latin typeface="+mn-lt"/>
                <a:cs typeface="Calibri"/>
              </a:rPr>
              <a:t>Puerto Rico</a:t>
            </a:r>
          </a:p>
          <a:p>
            <a:pPr marL="121444" marR="40005" algn="r">
              <a:spcBef>
                <a:spcPts val="79"/>
              </a:spcBef>
            </a:pPr>
            <a:r>
              <a:rPr sz="800" spc="-4" dirty="0" smtClean="0">
                <a:solidFill>
                  <a:schemeClr val="bg1">
                    <a:lumMod val="50000"/>
                  </a:schemeClr>
                </a:solidFill>
                <a:latin typeface="+mn-lt"/>
                <a:cs typeface="Calibri"/>
              </a:rPr>
              <a:t>St</a:t>
            </a:r>
            <a:r>
              <a:rPr sz="800" spc="-4" dirty="0">
                <a:solidFill>
                  <a:schemeClr val="bg1">
                    <a:lumMod val="50000"/>
                  </a:schemeClr>
                </a:solidFill>
                <a:latin typeface="+mn-lt"/>
                <a:cs typeface="Calibri"/>
              </a:rPr>
              <a:t>. Kits </a:t>
            </a:r>
            <a:r>
              <a:rPr sz="800" dirty="0">
                <a:solidFill>
                  <a:schemeClr val="bg1">
                    <a:lumMod val="50000"/>
                  </a:schemeClr>
                </a:solidFill>
                <a:latin typeface="+mn-lt"/>
                <a:cs typeface="Calibri"/>
              </a:rPr>
              <a:t>&amp;</a:t>
            </a:r>
            <a:r>
              <a:rPr sz="800" spc="-8" dirty="0">
                <a:solidFill>
                  <a:schemeClr val="bg1">
                    <a:lumMod val="50000"/>
                  </a:schemeClr>
                </a:solidFill>
                <a:latin typeface="+mn-lt"/>
                <a:cs typeface="Calibri"/>
              </a:rPr>
              <a:t> </a:t>
            </a:r>
            <a:r>
              <a:rPr sz="800" dirty="0" smtClean="0">
                <a:solidFill>
                  <a:schemeClr val="bg1">
                    <a:lumMod val="50000"/>
                  </a:schemeClr>
                </a:solidFill>
                <a:latin typeface="+mn-lt"/>
                <a:cs typeface="Calibri"/>
              </a:rPr>
              <a:t>Nevis</a:t>
            </a:r>
            <a:endParaRPr lang="en-US" sz="800" dirty="0" smtClean="0">
              <a:solidFill>
                <a:schemeClr val="bg1">
                  <a:lumMod val="50000"/>
                </a:schemeClr>
              </a:solidFill>
              <a:latin typeface="+mn-lt"/>
              <a:cs typeface="Calibri"/>
            </a:endParaRPr>
          </a:p>
          <a:p>
            <a:pPr marL="121444" marR="40005" algn="r">
              <a:spcBef>
                <a:spcPts val="79"/>
              </a:spcBef>
            </a:pPr>
            <a:r>
              <a:rPr sz="800" spc="-4" dirty="0" smtClean="0">
                <a:solidFill>
                  <a:schemeClr val="bg1">
                    <a:lumMod val="50000"/>
                  </a:schemeClr>
                </a:solidFill>
                <a:latin typeface="+mn-lt"/>
                <a:cs typeface="Calibri"/>
              </a:rPr>
              <a:t>St</a:t>
            </a:r>
            <a:r>
              <a:rPr sz="800" spc="-4" dirty="0">
                <a:solidFill>
                  <a:schemeClr val="bg1">
                    <a:lumMod val="50000"/>
                  </a:schemeClr>
                </a:solidFill>
                <a:latin typeface="+mn-lt"/>
                <a:cs typeface="Calibri"/>
              </a:rPr>
              <a:t>.</a:t>
            </a:r>
            <a:r>
              <a:rPr sz="800" spc="-60" dirty="0">
                <a:solidFill>
                  <a:schemeClr val="bg1">
                    <a:lumMod val="50000"/>
                  </a:schemeClr>
                </a:solidFill>
                <a:latin typeface="+mn-lt"/>
                <a:cs typeface="Calibri"/>
              </a:rPr>
              <a:t> </a:t>
            </a:r>
            <a:r>
              <a:rPr sz="800" spc="-4" dirty="0" smtClean="0">
                <a:solidFill>
                  <a:schemeClr val="bg1">
                    <a:lumMod val="50000"/>
                  </a:schemeClr>
                </a:solidFill>
                <a:latin typeface="+mn-lt"/>
                <a:cs typeface="Calibri"/>
              </a:rPr>
              <a:t>Luci</a:t>
            </a:r>
            <a:r>
              <a:rPr lang="en-US" sz="800" spc="-4" dirty="0" smtClean="0">
                <a:solidFill>
                  <a:schemeClr val="bg1">
                    <a:lumMod val="50000"/>
                  </a:schemeClr>
                </a:solidFill>
                <a:latin typeface="+mn-lt"/>
                <a:cs typeface="Calibri"/>
              </a:rPr>
              <a:t>a</a:t>
            </a:r>
          </a:p>
          <a:p>
            <a:pPr marL="121444" marR="40005" algn="r">
              <a:spcBef>
                <a:spcPts val="79"/>
              </a:spcBef>
            </a:pPr>
            <a:r>
              <a:rPr sz="800" spc="-4" dirty="0" smtClean="0">
                <a:solidFill>
                  <a:schemeClr val="bg1">
                    <a:lumMod val="50000"/>
                  </a:schemeClr>
                </a:solidFill>
                <a:latin typeface="+mn-lt"/>
                <a:cs typeface="Calibri"/>
              </a:rPr>
              <a:t>St</a:t>
            </a:r>
            <a:r>
              <a:rPr sz="800" spc="-4" dirty="0">
                <a:solidFill>
                  <a:schemeClr val="bg1">
                    <a:lumMod val="50000"/>
                  </a:schemeClr>
                </a:solidFill>
                <a:latin typeface="+mn-lt"/>
                <a:cs typeface="Calibri"/>
              </a:rPr>
              <a:t>. Vincent </a:t>
            </a:r>
            <a:endParaRPr lang="en-US" sz="800" spc="-4" dirty="0" smtClean="0">
              <a:solidFill>
                <a:schemeClr val="bg1">
                  <a:lumMod val="50000"/>
                </a:schemeClr>
              </a:solidFill>
              <a:latin typeface="+mn-lt"/>
              <a:cs typeface="Calibri"/>
            </a:endParaRPr>
          </a:p>
          <a:p>
            <a:pPr marL="121444" marR="40005" algn="r">
              <a:spcBef>
                <a:spcPts val="79"/>
              </a:spcBef>
            </a:pPr>
            <a:r>
              <a:rPr sz="800" spc="-4" dirty="0" smtClean="0">
                <a:solidFill>
                  <a:schemeClr val="bg1">
                    <a:lumMod val="50000"/>
                  </a:schemeClr>
                </a:solidFill>
                <a:latin typeface="+mn-lt"/>
                <a:cs typeface="Calibri"/>
              </a:rPr>
              <a:t>Venezuela</a:t>
            </a:r>
            <a:endParaRPr sz="800" dirty="0">
              <a:solidFill>
                <a:schemeClr val="bg1">
                  <a:lumMod val="50000"/>
                </a:schemeClr>
              </a:solidFill>
              <a:latin typeface="+mn-lt"/>
              <a:cs typeface="Calibri"/>
            </a:endParaRPr>
          </a:p>
        </p:txBody>
      </p:sp>
      <p:grpSp>
        <p:nvGrpSpPr>
          <p:cNvPr id="20" name="Group 19"/>
          <p:cNvGrpSpPr>
            <a:grpSpLocks/>
          </p:cNvGrpSpPr>
          <p:nvPr userDrawn="1"/>
        </p:nvGrpSpPr>
        <p:grpSpPr bwMode="auto">
          <a:xfrm flipV="1">
            <a:off x="0" y="792305"/>
            <a:ext cx="6942656" cy="45895"/>
            <a:chOff x="0" y="15484"/>
            <a:chExt cx="12240" cy="356"/>
          </a:xfrm>
        </p:grpSpPr>
        <p:sp>
          <p:nvSpPr>
            <p:cNvPr id="21" name="Rectangle 20"/>
            <p:cNvSpPr>
              <a:spLocks/>
            </p:cNvSpPr>
            <p:nvPr userDrawn="1"/>
          </p:nvSpPr>
          <p:spPr bwMode="auto">
            <a:xfrm>
              <a:off x="0" y="15484"/>
              <a:ext cx="4221" cy="356"/>
            </a:xfrm>
            <a:prstGeom prst="rect">
              <a:avLst/>
            </a:prstGeom>
            <a:solidFill>
              <a:srgbClr val="EB8B2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2" name="Rectangle 21"/>
            <p:cNvSpPr>
              <a:spLocks/>
            </p:cNvSpPr>
            <p:nvPr userDrawn="1"/>
          </p:nvSpPr>
          <p:spPr bwMode="auto">
            <a:xfrm>
              <a:off x="5840" y="15484"/>
              <a:ext cx="3781" cy="356"/>
            </a:xfrm>
            <a:prstGeom prst="rect">
              <a:avLst/>
            </a:prstGeom>
            <a:solidFill>
              <a:srgbClr val="1E2E5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3" name="Rectangle 22"/>
            <p:cNvSpPr>
              <a:spLocks/>
            </p:cNvSpPr>
            <p:nvPr userDrawn="1"/>
          </p:nvSpPr>
          <p:spPr bwMode="auto">
            <a:xfrm>
              <a:off x="4213" y="15484"/>
              <a:ext cx="1627" cy="356"/>
            </a:xfrm>
            <a:prstGeom prst="rect">
              <a:avLst/>
            </a:prstGeom>
            <a:solidFill>
              <a:srgbClr val="689FC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4" name="Rectangle 23"/>
            <p:cNvSpPr>
              <a:spLocks/>
            </p:cNvSpPr>
            <p:nvPr userDrawn="1"/>
          </p:nvSpPr>
          <p:spPr bwMode="auto">
            <a:xfrm>
              <a:off x="9621" y="15484"/>
              <a:ext cx="2619" cy="356"/>
            </a:xfrm>
            <a:prstGeom prst="rect">
              <a:avLst/>
            </a:prstGeom>
            <a:solidFill>
              <a:srgbClr val="0E9F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51496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13495E-2C45-46E3-BBED-428042470E75}"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18A74-2525-4AC7-9399-27926C846D1F}" type="slidenum">
              <a:rPr lang="en-US" smtClean="0"/>
              <a:t>‹#›</a:t>
            </a:fld>
            <a:endParaRPr lang="en-US"/>
          </a:p>
        </p:txBody>
      </p:sp>
    </p:spTree>
    <p:extLst>
      <p:ext uri="{BB962C8B-B14F-4D97-AF65-F5344CB8AC3E}">
        <p14:creationId xmlns:p14="http://schemas.microsoft.com/office/powerpoint/2010/main" val="165736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3495E-2C45-46E3-BBED-428042470E75}"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18A74-2525-4AC7-9399-27926C846D1F}" type="slidenum">
              <a:rPr lang="en-US" smtClean="0"/>
              <a:t>‹#›</a:t>
            </a:fld>
            <a:endParaRPr lang="en-US"/>
          </a:p>
        </p:txBody>
      </p:sp>
    </p:spTree>
    <p:extLst>
      <p:ext uri="{BB962C8B-B14F-4D97-AF65-F5344CB8AC3E}">
        <p14:creationId xmlns:p14="http://schemas.microsoft.com/office/powerpoint/2010/main" val="6883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3495E-2C45-46E3-BBED-428042470E75}"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18A74-2525-4AC7-9399-27926C846D1F}" type="slidenum">
              <a:rPr lang="en-US" smtClean="0"/>
              <a:t>‹#›</a:t>
            </a:fld>
            <a:endParaRPr lang="en-US"/>
          </a:p>
        </p:txBody>
      </p:sp>
    </p:spTree>
    <p:extLst>
      <p:ext uri="{BB962C8B-B14F-4D97-AF65-F5344CB8AC3E}">
        <p14:creationId xmlns:p14="http://schemas.microsoft.com/office/powerpoint/2010/main" val="7573106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84449" y="280873"/>
            <a:ext cx="1975103" cy="492443"/>
          </a:xfrm>
          <a:prstGeom prst="rect">
            <a:avLst/>
          </a:prstGeom>
        </p:spPr>
        <p:txBody>
          <a:bodyPr wrap="square" lIns="0" tIns="0" rIns="0" bIns="0">
            <a:spAutoFit/>
          </a:bodyPr>
          <a:lstStyle>
            <a:lvl1pPr>
              <a:defRPr sz="3200" b="0" i="0">
                <a:solidFill>
                  <a:schemeClr val="bg1"/>
                </a:solidFill>
                <a:latin typeface="Calibri"/>
                <a:cs typeface="Calibri"/>
              </a:defRPr>
            </a:lvl1pPr>
          </a:lstStyle>
          <a:p>
            <a:endParaRPr/>
          </a:p>
        </p:txBody>
      </p:sp>
      <p:sp>
        <p:nvSpPr>
          <p:cNvPr id="3" name="Holder 3"/>
          <p:cNvSpPr>
            <a:spLocks noGrp="1"/>
          </p:cNvSpPr>
          <p:nvPr>
            <p:ph type="body" idx="1"/>
          </p:nvPr>
        </p:nvSpPr>
        <p:spPr>
          <a:xfrm>
            <a:off x="899921" y="1411605"/>
            <a:ext cx="7344156" cy="369332"/>
          </a:xfrm>
          <a:prstGeom prst="rect">
            <a:avLst/>
          </a:prstGeom>
        </p:spPr>
        <p:txBody>
          <a:bodyPr wrap="square" lIns="0" tIns="0" rIns="0" bIns="0">
            <a:spAutoFit/>
          </a:bodyPr>
          <a:lstStyle>
            <a:lvl1pPr>
              <a:defRPr sz="2400" b="0" i="0">
                <a:solidFill>
                  <a:srgbClr val="404040"/>
                </a:solidFill>
                <a:latin typeface="Microsoft Sans Serif"/>
                <a:cs typeface="Microsoft Sans Serif"/>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10/9/2019</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3495E-2C45-46E3-BBED-428042470E75}" type="datetimeFigureOut">
              <a:rPr lang="en-US" smtClean="0"/>
              <a:t>10/9/2019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18A74-2525-4AC7-9399-27926C846D1F}" type="slidenum">
              <a:rPr lang="en-US" smtClean="0"/>
              <a:t>‹#›</a:t>
            </a:fld>
            <a:endParaRPr lang="en-US"/>
          </a:p>
        </p:txBody>
      </p:sp>
    </p:spTree>
    <p:extLst>
      <p:ext uri="{BB962C8B-B14F-4D97-AF65-F5344CB8AC3E}">
        <p14:creationId xmlns:p14="http://schemas.microsoft.com/office/powerpoint/2010/main" val="37857683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19" y="887839"/>
            <a:ext cx="1603956" cy="106910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9" y="5521055"/>
            <a:ext cx="1598396" cy="106549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99" y="4359414"/>
            <a:ext cx="1604769" cy="107003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62" y="3203986"/>
            <a:ext cx="1605044" cy="107002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90" y="2041645"/>
            <a:ext cx="1615413" cy="1076942"/>
          </a:xfrm>
          <a:prstGeom prst="rect">
            <a:avLst/>
          </a:prstGeom>
        </p:spPr>
      </p:pic>
      <p:sp>
        <p:nvSpPr>
          <p:cNvPr id="7" name="object 4"/>
          <p:cNvSpPr txBox="1"/>
          <p:nvPr/>
        </p:nvSpPr>
        <p:spPr>
          <a:xfrm>
            <a:off x="2438400" y="3335364"/>
            <a:ext cx="4149566" cy="807272"/>
          </a:xfrm>
          <a:prstGeom prst="rect">
            <a:avLst/>
          </a:prstGeom>
        </p:spPr>
        <p:txBody>
          <a:bodyPr vert="horz" wrap="square" lIns="0" tIns="9525" rIns="0" bIns="0" rtlCol="0">
            <a:spAutoFit/>
          </a:bodyPr>
          <a:lstStyle/>
          <a:p>
            <a:pPr algn="ctr">
              <a:spcBef>
                <a:spcPts val="75"/>
              </a:spcBef>
            </a:pPr>
            <a:r>
              <a:rPr lang="en-US" sz="2700" b="1" spc="-64" dirty="0" smtClean="0">
                <a:solidFill>
                  <a:schemeClr val="accent1">
                    <a:lumMod val="50000"/>
                  </a:schemeClr>
                </a:solidFill>
                <a:latin typeface="Garamond" panose="02020404030301010803" pitchFamily="18" charset="0"/>
                <a:cs typeface="Arial"/>
              </a:rPr>
              <a:t>Institutional Presentation</a:t>
            </a:r>
            <a:endParaRPr sz="2700" dirty="0">
              <a:solidFill>
                <a:schemeClr val="accent1">
                  <a:lumMod val="50000"/>
                </a:schemeClr>
              </a:solidFill>
              <a:latin typeface="Garamond" panose="02020404030301010803" pitchFamily="18" charset="0"/>
              <a:cs typeface="Arial"/>
            </a:endParaRPr>
          </a:p>
          <a:p>
            <a:pPr marL="476" algn="ctr">
              <a:spcBef>
                <a:spcPts val="64"/>
              </a:spcBef>
            </a:pPr>
            <a:r>
              <a:rPr lang="en-US" sz="2400" spc="-64" dirty="0">
                <a:solidFill>
                  <a:schemeClr val="accent1">
                    <a:lumMod val="50000"/>
                  </a:schemeClr>
                </a:solidFill>
                <a:latin typeface="Garamond" panose="02020404030301010803" pitchFamily="18" charset="0"/>
                <a:cs typeface="Arial"/>
              </a:rPr>
              <a:t>2019</a:t>
            </a:r>
            <a:endParaRPr dirty="0">
              <a:solidFill>
                <a:schemeClr val="accent1">
                  <a:lumMod val="50000"/>
                </a:schemeClr>
              </a:solidFill>
              <a:latin typeface="Garamond" panose="02020404030301010803" pitchFamily="18" charset="0"/>
              <a:cs typeface="Arial"/>
            </a:endParaRPr>
          </a:p>
        </p:txBody>
      </p:sp>
    </p:spTree>
    <p:extLst>
      <p:ext uri="{BB962C8B-B14F-4D97-AF65-F5344CB8AC3E}">
        <p14:creationId xmlns:p14="http://schemas.microsoft.com/office/powerpoint/2010/main" val="4147393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6">
            <a:extLst>
              <a:ext uri="{FF2B5EF4-FFF2-40B4-BE49-F238E27FC236}">
                <a16:creationId xmlns="" xmlns:a16="http://schemas.microsoft.com/office/drawing/2014/main" id="{4D2C17F9-913B-B34D-8A3C-DCA7D2C0C5A6}"/>
              </a:ext>
            </a:extLst>
          </p:cNvPr>
          <p:cNvPicPr>
            <a:picLocks noChangeAspect="1"/>
          </p:cNvPicPr>
          <p:nvPr/>
        </p:nvPicPr>
        <p:blipFill rotWithShape="1">
          <a:blip r:embed="rId2"/>
          <a:srcRect b="555"/>
          <a:stretch/>
        </p:blipFill>
        <p:spPr>
          <a:xfrm>
            <a:off x="381000" y="1447800"/>
            <a:ext cx="6858000" cy="4603450"/>
          </a:xfrm>
          <a:prstGeom prst="rect">
            <a:avLst/>
          </a:prstGeom>
          <a:effectLst/>
        </p:spPr>
      </p:pic>
      <p:sp>
        <p:nvSpPr>
          <p:cNvPr id="3" name="object 2"/>
          <p:cNvSpPr txBox="1">
            <a:spLocks/>
          </p:cNvSpPr>
          <p:nvPr/>
        </p:nvSpPr>
        <p:spPr>
          <a:xfrm>
            <a:off x="0" y="342133"/>
            <a:ext cx="6783229" cy="332303"/>
          </a:xfrm>
          <a:prstGeom prst="rect">
            <a:avLst/>
          </a:prstGeom>
        </p:spPr>
        <p:txBody>
          <a:bodyPr vert="horz" wrap="square" lIns="0" tIns="9049" rIns="0" bIns="0" rtlCol="0">
            <a:spAutoFit/>
          </a:bodyPr>
          <a:lstStyle>
            <a:lvl1pPr>
              <a:defRPr>
                <a:latin typeface="+mj-lt"/>
                <a:ea typeface="+mj-ea"/>
                <a:cs typeface="+mj-cs"/>
              </a:defRPr>
            </a:lvl1pPr>
          </a:lstStyle>
          <a:p>
            <a:pPr marL="9525" algn="r">
              <a:spcBef>
                <a:spcPts val="71"/>
              </a:spcBef>
            </a:pPr>
            <a:r>
              <a:rPr lang="es-ES" sz="2100" b="1" kern="0" spc="-4" dirty="0" err="1" smtClean="0">
                <a:solidFill>
                  <a:sysClr val="windowText" lastClr="000000"/>
                </a:solidFill>
                <a:latin typeface="+mn-lt"/>
                <a:cs typeface="Microsoft Tai Le"/>
              </a:rPr>
              <a:t>Beneficaires</a:t>
            </a:r>
            <a:r>
              <a:rPr lang="es-ES" sz="2100" b="1" kern="0" spc="-4" dirty="0" smtClean="0">
                <a:solidFill>
                  <a:sysClr val="windowText" lastClr="000000"/>
                </a:solidFill>
                <a:latin typeface="+mn-lt"/>
                <a:cs typeface="Microsoft Tai Le"/>
              </a:rPr>
              <a:t> 2018</a:t>
            </a:r>
            <a:endParaRPr lang="es-ES" sz="1650" kern="0" dirty="0">
              <a:solidFill>
                <a:sysClr val="windowText" lastClr="000000"/>
              </a:solidFill>
              <a:latin typeface="+mn-lt"/>
              <a:cs typeface="Microsoft Tai Le"/>
            </a:endParaRPr>
          </a:p>
        </p:txBody>
      </p:sp>
    </p:spTree>
    <p:extLst>
      <p:ext uri="{BB962C8B-B14F-4D97-AF65-F5344CB8AC3E}">
        <p14:creationId xmlns:p14="http://schemas.microsoft.com/office/powerpoint/2010/main" val="2104701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p:cNvSpPr>
          <p:nvPr/>
        </p:nvSpPr>
        <p:spPr>
          <a:xfrm>
            <a:off x="0" y="342133"/>
            <a:ext cx="6783229" cy="332303"/>
          </a:xfrm>
          <a:prstGeom prst="rect">
            <a:avLst/>
          </a:prstGeom>
        </p:spPr>
        <p:txBody>
          <a:bodyPr vert="horz" wrap="square" lIns="0" tIns="9049" rIns="0" bIns="0" rtlCol="0">
            <a:spAutoFit/>
          </a:bodyPr>
          <a:lstStyle>
            <a:lvl1pPr>
              <a:defRPr>
                <a:latin typeface="+mj-lt"/>
                <a:ea typeface="+mj-ea"/>
                <a:cs typeface="+mj-cs"/>
              </a:defRPr>
            </a:lvl1pPr>
          </a:lstStyle>
          <a:p>
            <a:pPr marL="9525" algn="r">
              <a:spcBef>
                <a:spcPts val="71"/>
              </a:spcBef>
            </a:pPr>
            <a:r>
              <a:rPr lang="es-ES" sz="2100" b="1" kern="0" spc="-4" dirty="0" err="1" smtClean="0">
                <a:solidFill>
                  <a:sysClr val="windowText" lastClr="000000"/>
                </a:solidFill>
                <a:latin typeface="+mn-lt"/>
                <a:cs typeface="Microsoft Tai Le"/>
              </a:rPr>
              <a:t>Presence</a:t>
            </a:r>
            <a:endParaRPr lang="es-ES" sz="1650" kern="0" dirty="0">
              <a:solidFill>
                <a:sysClr val="windowText" lastClr="000000"/>
              </a:solidFill>
              <a:latin typeface="+mn-lt"/>
              <a:cs typeface="Microsoft Tai Le"/>
            </a:endParaRPr>
          </a:p>
        </p:txBody>
      </p:sp>
      <p:pic>
        <p:nvPicPr>
          <p:cNvPr id="4" name="Picture 3"/>
          <p:cNvPicPr>
            <a:picLocks noChangeAspect="1"/>
          </p:cNvPicPr>
          <p:nvPr/>
        </p:nvPicPr>
        <p:blipFill>
          <a:blip r:embed="rId2"/>
          <a:stretch>
            <a:fillRect/>
          </a:stretch>
        </p:blipFill>
        <p:spPr>
          <a:xfrm>
            <a:off x="304800" y="1676400"/>
            <a:ext cx="6825492" cy="4154374"/>
          </a:xfrm>
          <a:prstGeom prst="rect">
            <a:avLst/>
          </a:prstGeom>
        </p:spPr>
      </p:pic>
    </p:spTree>
    <p:extLst>
      <p:ext uri="{BB962C8B-B14F-4D97-AF65-F5344CB8AC3E}">
        <p14:creationId xmlns:p14="http://schemas.microsoft.com/office/powerpoint/2010/main" val="3610474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xmlns="" id="{2F1D3A3B-BA32-5A4F-B064-98DE9C5BEB5D}"/>
              </a:ext>
            </a:extLst>
          </p:cNvPr>
          <p:cNvSpPr txBox="1"/>
          <p:nvPr/>
        </p:nvSpPr>
        <p:spPr>
          <a:xfrm>
            <a:off x="609600" y="2438400"/>
            <a:ext cx="5867400" cy="2667000"/>
          </a:xfrm>
          <a:prstGeom prst="rect">
            <a:avLst/>
          </a:prstGeom>
        </p:spPr>
        <p:txBody>
          <a:bodyPr vert="horz" lIns="68580" tIns="34290" rIns="68580" bIns="34290" rtlCol="0" anchor="ctr">
            <a:normAutofit/>
          </a:bodyPr>
          <a:lstStyle/>
          <a:p>
            <a:pPr>
              <a:lnSpc>
                <a:spcPct val="90000"/>
              </a:lnSpc>
              <a:spcAft>
                <a:spcPts val="450"/>
              </a:spcAft>
            </a:pPr>
            <a:r>
              <a:rPr lang="en-US" sz="1350" b="1" dirty="0" smtClean="0">
                <a:solidFill>
                  <a:schemeClr val="accent1">
                    <a:lumMod val="50000"/>
                  </a:schemeClr>
                </a:solidFill>
              </a:rPr>
              <a:t>Lara </a:t>
            </a:r>
            <a:r>
              <a:rPr lang="en-US" sz="1350" b="1" dirty="0">
                <a:solidFill>
                  <a:schemeClr val="accent1">
                    <a:lumMod val="50000"/>
                  </a:schemeClr>
                </a:solidFill>
              </a:rPr>
              <a:t>Bersano Calot</a:t>
            </a:r>
          </a:p>
          <a:p>
            <a:pPr>
              <a:lnSpc>
                <a:spcPct val="90000"/>
              </a:lnSpc>
              <a:spcAft>
                <a:spcPts val="450"/>
              </a:spcAft>
            </a:pPr>
            <a:r>
              <a:rPr lang="en-US" sz="1350" b="1" dirty="0" smtClean="0">
                <a:solidFill>
                  <a:schemeClr val="accent1">
                    <a:lumMod val="50000"/>
                  </a:schemeClr>
                </a:solidFill>
              </a:rPr>
              <a:t>Director of Communications</a:t>
            </a:r>
            <a:endParaRPr lang="en-US" sz="1350" b="1" dirty="0">
              <a:solidFill>
                <a:schemeClr val="accent1">
                  <a:lumMod val="50000"/>
                </a:schemeClr>
              </a:solidFill>
            </a:endParaRPr>
          </a:p>
          <a:p>
            <a:pPr>
              <a:lnSpc>
                <a:spcPct val="90000"/>
              </a:lnSpc>
              <a:spcAft>
                <a:spcPts val="450"/>
              </a:spcAft>
            </a:pPr>
            <a:r>
              <a:rPr lang="en-US" sz="1350" b="1" dirty="0">
                <a:solidFill>
                  <a:schemeClr val="accent1">
                    <a:lumMod val="50000"/>
                  </a:schemeClr>
                </a:solidFill>
              </a:rPr>
              <a:t>The Trust for the Americas – </a:t>
            </a:r>
            <a:r>
              <a:rPr lang="en-US" sz="1350" b="1" dirty="0" smtClean="0">
                <a:solidFill>
                  <a:schemeClr val="accent1">
                    <a:lumMod val="50000"/>
                  </a:schemeClr>
                </a:solidFill>
              </a:rPr>
              <a:t>Organization of American States</a:t>
            </a:r>
            <a:endParaRPr lang="en-US" sz="1350" b="1" dirty="0">
              <a:solidFill>
                <a:schemeClr val="accent1">
                  <a:lumMod val="50000"/>
                </a:schemeClr>
              </a:solidFill>
            </a:endParaRPr>
          </a:p>
          <a:p>
            <a:pPr>
              <a:lnSpc>
                <a:spcPct val="90000"/>
              </a:lnSpc>
              <a:spcAft>
                <a:spcPts val="450"/>
              </a:spcAft>
            </a:pPr>
            <a:endParaRPr lang="en-US" sz="1350" dirty="0">
              <a:solidFill>
                <a:schemeClr val="accent1">
                  <a:lumMod val="50000"/>
                </a:schemeClr>
              </a:solidFill>
            </a:endParaRPr>
          </a:p>
          <a:p>
            <a:pPr>
              <a:lnSpc>
                <a:spcPct val="90000"/>
              </a:lnSpc>
              <a:spcAft>
                <a:spcPts val="450"/>
              </a:spcAft>
            </a:pPr>
            <a:endParaRPr lang="en-US" sz="1350" dirty="0">
              <a:solidFill>
                <a:schemeClr val="accent1">
                  <a:lumMod val="50000"/>
                </a:schemeClr>
              </a:solidFill>
            </a:endParaRPr>
          </a:p>
          <a:p>
            <a:pPr>
              <a:lnSpc>
                <a:spcPct val="90000"/>
              </a:lnSpc>
              <a:spcAft>
                <a:spcPts val="450"/>
              </a:spcAft>
            </a:pPr>
            <a:r>
              <a:rPr lang="en-US" sz="1350" dirty="0" err="1">
                <a:solidFill>
                  <a:schemeClr val="accent1">
                    <a:lumMod val="50000"/>
                  </a:schemeClr>
                </a:solidFill>
              </a:rPr>
              <a:t>lbersano@trust-oea.org</a:t>
            </a:r>
            <a:endParaRPr lang="en-US" sz="1350" dirty="0">
              <a:solidFill>
                <a:schemeClr val="accent1">
                  <a:lumMod val="50000"/>
                </a:schemeClr>
              </a:solidFill>
            </a:endParaRPr>
          </a:p>
          <a:p>
            <a:pPr>
              <a:lnSpc>
                <a:spcPct val="90000"/>
              </a:lnSpc>
              <a:spcAft>
                <a:spcPts val="450"/>
              </a:spcAft>
            </a:pPr>
            <a:r>
              <a:rPr lang="en-US" sz="1350" dirty="0">
                <a:solidFill>
                  <a:schemeClr val="accent1">
                    <a:lumMod val="50000"/>
                  </a:schemeClr>
                </a:solidFill>
              </a:rPr>
              <a:t>M. +1 202 460 9573 </a:t>
            </a:r>
            <a:endParaRPr lang="en-US" sz="1350" dirty="0" smtClean="0">
              <a:solidFill>
                <a:schemeClr val="accent1">
                  <a:lumMod val="50000"/>
                </a:schemeClr>
              </a:solidFill>
            </a:endParaRPr>
          </a:p>
          <a:p>
            <a:pPr>
              <a:lnSpc>
                <a:spcPct val="90000"/>
              </a:lnSpc>
              <a:spcAft>
                <a:spcPts val="450"/>
              </a:spcAft>
            </a:pPr>
            <a:r>
              <a:rPr lang="en-US" sz="1350" dirty="0" smtClean="0">
                <a:solidFill>
                  <a:schemeClr val="accent1">
                    <a:lumMod val="50000"/>
                  </a:schemeClr>
                </a:solidFill>
              </a:rPr>
              <a:t>P: </a:t>
            </a:r>
            <a:r>
              <a:rPr lang="en-US" sz="1350" dirty="0">
                <a:solidFill>
                  <a:schemeClr val="accent1">
                    <a:lumMod val="50000"/>
                  </a:schemeClr>
                </a:solidFill>
              </a:rPr>
              <a:t>+1 202 3700761</a:t>
            </a:r>
          </a:p>
          <a:p>
            <a:pPr>
              <a:lnSpc>
                <a:spcPct val="90000"/>
              </a:lnSpc>
              <a:spcAft>
                <a:spcPts val="450"/>
              </a:spcAft>
            </a:pPr>
            <a:r>
              <a:rPr lang="en-US" sz="1350" dirty="0">
                <a:solidFill>
                  <a:schemeClr val="accent1">
                    <a:lumMod val="50000"/>
                  </a:schemeClr>
                </a:solidFill>
              </a:rPr>
              <a:t>1889 Constitution Ave </a:t>
            </a:r>
            <a:r>
              <a:rPr lang="en-US" sz="1350" dirty="0" smtClean="0">
                <a:solidFill>
                  <a:schemeClr val="accent1">
                    <a:lumMod val="50000"/>
                  </a:schemeClr>
                </a:solidFill>
              </a:rPr>
              <a:t>NW, Washington </a:t>
            </a:r>
            <a:r>
              <a:rPr lang="en-US" sz="1350" dirty="0">
                <a:solidFill>
                  <a:schemeClr val="accent1">
                    <a:lumMod val="50000"/>
                  </a:schemeClr>
                </a:solidFill>
              </a:rPr>
              <a:t>DC, 20006.- </a:t>
            </a:r>
            <a:endParaRPr lang="en-US" sz="1500" dirty="0">
              <a:solidFill>
                <a:schemeClr val="accent1">
                  <a:lumMod val="50000"/>
                </a:schemeClr>
              </a:solidFill>
            </a:endParaRPr>
          </a:p>
        </p:txBody>
      </p:sp>
    </p:spTree>
    <p:extLst>
      <p:ext uri="{BB962C8B-B14F-4D97-AF65-F5344CB8AC3E}">
        <p14:creationId xmlns:p14="http://schemas.microsoft.com/office/powerpoint/2010/main" val="2716372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28600"/>
            <a:ext cx="4945649" cy="523220"/>
          </a:xfrm>
          <a:prstGeom prst="rect">
            <a:avLst/>
          </a:prstGeom>
          <a:noFill/>
        </p:spPr>
        <p:txBody>
          <a:bodyPr wrap="none" rtlCol="0">
            <a:spAutoFit/>
          </a:bodyPr>
          <a:lstStyle/>
          <a:p>
            <a:r>
              <a:rPr lang="es-US" sz="2800" dirty="0" err="1" smtClean="0"/>
              <a:t>About</a:t>
            </a:r>
            <a:r>
              <a:rPr lang="es-US" sz="2800" dirty="0" smtClean="0"/>
              <a:t> </a:t>
            </a:r>
            <a:r>
              <a:rPr lang="es-US" sz="2800" dirty="0" err="1" smtClean="0"/>
              <a:t>the</a:t>
            </a:r>
            <a:r>
              <a:rPr lang="es-US" sz="2800" dirty="0" smtClean="0"/>
              <a:t> Trust </a:t>
            </a:r>
            <a:r>
              <a:rPr lang="es-US" sz="2800" dirty="0" err="1" smtClean="0"/>
              <a:t>for</a:t>
            </a:r>
            <a:r>
              <a:rPr lang="es-US" sz="2800" dirty="0" smtClean="0"/>
              <a:t> </a:t>
            </a:r>
            <a:r>
              <a:rPr lang="es-US" sz="2800" dirty="0" err="1" smtClean="0"/>
              <a:t>the</a:t>
            </a:r>
            <a:r>
              <a:rPr lang="es-US" sz="2800" dirty="0" smtClean="0"/>
              <a:t> </a:t>
            </a:r>
            <a:r>
              <a:rPr lang="es-US" sz="2800" dirty="0" err="1" smtClean="0"/>
              <a:t>Americas</a:t>
            </a:r>
            <a:endParaRPr lang="es-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990600"/>
            <a:ext cx="1379666" cy="10347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 y="2107075"/>
            <a:ext cx="1387836" cy="92177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32" y="3152078"/>
            <a:ext cx="1387836" cy="92522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0" y="4175645"/>
            <a:ext cx="1393360" cy="102597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5398300"/>
            <a:ext cx="1409700" cy="939799"/>
          </a:xfrm>
          <a:prstGeom prst="rect">
            <a:avLst/>
          </a:prstGeom>
        </p:spPr>
      </p:pic>
      <p:sp>
        <p:nvSpPr>
          <p:cNvPr id="10" name="Rectangle 9"/>
          <p:cNvSpPr/>
          <p:nvPr/>
        </p:nvSpPr>
        <p:spPr>
          <a:xfrm>
            <a:off x="1850024" y="1144783"/>
            <a:ext cx="5029200" cy="4939814"/>
          </a:xfrm>
          <a:prstGeom prst="rect">
            <a:avLst/>
          </a:prstGeom>
        </p:spPr>
        <p:txBody>
          <a:bodyPr wrap="square">
            <a:spAutoFit/>
          </a:bodyPr>
          <a:lstStyle/>
          <a:p>
            <a:pPr algn="just">
              <a:lnSpc>
                <a:spcPct val="150000"/>
              </a:lnSpc>
            </a:pPr>
            <a:r>
              <a:rPr lang="en-US" sz="1400" dirty="0"/>
              <a:t>The Trust for the Americas is a non-profit organization affiliated with the Organization of American States (OAS). Established in 1997 to promote public and private partnerships, The Trust has implemented projects in 24 countries and worked with over 1,000 organizations in the region. Our initiatives seek to promote educational and economic opportunities as well as government accountability and transparency.</a:t>
            </a:r>
          </a:p>
          <a:p>
            <a:pPr algn="just">
              <a:lnSpc>
                <a:spcPct val="150000"/>
              </a:lnSpc>
            </a:pPr>
            <a:r>
              <a:rPr lang="en-US" sz="1400" dirty="0"/>
              <a:t>Our unique alliance with the OAS allows us to have access to decision makers within the region. This foundational partnership is the basis through which we create strong networks across member states and the private sector. Through the evolution of our region, The Trust continues to endure by facing challenges through strategic partnerships that promote cooperation for sustainable results.</a:t>
            </a:r>
          </a:p>
          <a:p>
            <a:pPr algn="just">
              <a:lnSpc>
                <a:spcPct val="150000"/>
              </a:lnSpc>
            </a:pPr>
            <a:r>
              <a:rPr lang="en-US" sz="1400" i="1" dirty="0"/>
              <a:t>The Trust of the Americas is a non-profit 501(c)(3) organization.</a:t>
            </a:r>
            <a:endParaRPr lang="en-US" sz="1400" dirty="0"/>
          </a:p>
        </p:txBody>
      </p:sp>
    </p:spTree>
    <p:extLst>
      <p:ext uri="{BB962C8B-B14F-4D97-AF65-F5344CB8AC3E}">
        <p14:creationId xmlns:p14="http://schemas.microsoft.com/office/powerpoint/2010/main" val="2710135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1954"/>
          <a:stretch/>
        </p:blipFill>
        <p:spPr>
          <a:xfrm>
            <a:off x="304800" y="1295400"/>
            <a:ext cx="3276600" cy="3221046"/>
          </a:xfrm>
          <a:prstGeom prst="rect">
            <a:avLst/>
          </a:prstGeom>
        </p:spPr>
      </p:pic>
      <p:pic>
        <p:nvPicPr>
          <p:cNvPr id="6" name="Picture 5"/>
          <p:cNvPicPr>
            <a:picLocks noChangeAspect="1"/>
          </p:cNvPicPr>
          <p:nvPr/>
        </p:nvPicPr>
        <p:blipFill rotWithShape="1">
          <a:blip r:embed="rId2"/>
          <a:srcRect l="49164" r="2790"/>
          <a:stretch/>
        </p:blipFill>
        <p:spPr>
          <a:xfrm>
            <a:off x="4038600" y="3352800"/>
            <a:ext cx="3276600" cy="3221046"/>
          </a:xfrm>
          <a:prstGeom prst="rect">
            <a:avLst/>
          </a:prstGeom>
        </p:spPr>
      </p:pic>
    </p:spTree>
    <p:extLst>
      <p:ext uri="{BB962C8B-B14F-4D97-AF65-F5344CB8AC3E}">
        <p14:creationId xmlns:p14="http://schemas.microsoft.com/office/powerpoint/2010/main" val="4032532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6901313" cy="523220"/>
          </a:xfrm>
          <a:prstGeom prst="rect">
            <a:avLst/>
          </a:prstGeom>
          <a:noFill/>
        </p:spPr>
        <p:txBody>
          <a:bodyPr wrap="none" rtlCol="0">
            <a:spAutoFit/>
          </a:bodyPr>
          <a:lstStyle/>
          <a:p>
            <a:r>
              <a:rPr lang="es-US" sz="2800" dirty="0" err="1" smtClean="0"/>
              <a:t>Executive</a:t>
            </a:r>
            <a:r>
              <a:rPr lang="es-US" sz="2800" dirty="0" smtClean="0"/>
              <a:t> </a:t>
            </a:r>
            <a:r>
              <a:rPr lang="es-US" sz="2800" dirty="0" err="1" smtClean="0"/>
              <a:t>Commitee</a:t>
            </a:r>
            <a:r>
              <a:rPr lang="es-US" sz="2800" dirty="0" smtClean="0"/>
              <a:t> and OAS </a:t>
            </a:r>
            <a:r>
              <a:rPr lang="es-US" sz="2800" dirty="0" err="1" smtClean="0"/>
              <a:t>Board</a:t>
            </a:r>
            <a:r>
              <a:rPr lang="es-US" sz="2800" dirty="0" smtClean="0"/>
              <a:t> </a:t>
            </a:r>
            <a:r>
              <a:rPr lang="es-US" sz="2800" dirty="0" err="1" smtClean="0"/>
              <a:t>Members</a:t>
            </a:r>
            <a:endParaRPr lang="es-US" sz="2800" dirty="0"/>
          </a:p>
        </p:txBody>
      </p:sp>
      <p:pic>
        <p:nvPicPr>
          <p:cNvPr id="4" name="Picture 3"/>
          <p:cNvPicPr>
            <a:picLocks noChangeAspect="1"/>
          </p:cNvPicPr>
          <p:nvPr/>
        </p:nvPicPr>
        <p:blipFill>
          <a:blip r:embed="rId2"/>
          <a:stretch>
            <a:fillRect/>
          </a:stretch>
        </p:blipFill>
        <p:spPr>
          <a:xfrm>
            <a:off x="72874" y="838200"/>
            <a:ext cx="6604308" cy="2895600"/>
          </a:xfrm>
          <a:prstGeom prst="rect">
            <a:avLst/>
          </a:prstGeom>
        </p:spPr>
      </p:pic>
      <p:pic>
        <p:nvPicPr>
          <p:cNvPr id="5" name="Picture 4"/>
          <p:cNvPicPr>
            <a:picLocks noChangeAspect="1"/>
          </p:cNvPicPr>
          <p:nvPr/>
        </p:nvPicPr>
        <p:blipFill>
          <a:blip r:embed="rId3"/>
          <a:stretch>
            <a:fillRect/>
          </a:stretch>
        </p:blipFill>
        <p:spPr>
          <a:xfrm>
            <a:off x="19050" y="3388435"/>
            <a:ext cx="6657975" cy="3469565"/>
          </a:xfrm>
          <a:prstGeom prst="rect">
            <a:avLst/>
          </a:prstGeom>
        </p:spPr>
      </p:pic>
    </p:spTree>
    <p:extLst>
      <p:ext uri="{BB962C8B-B14F-4D97-AF65-F5344CB8AC3E}">
        <p14:creationId xmlns:p14="http://schemas.microsoft.com/office/powerpoint/2010/main" val="3514588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6">
            <a:extLst>
              <a:ext uri="{FF2B5EF4-FFF2-40B4-BE49-F238E27FC236}">
                <a16:creationId xmlns="" xmlns:a16="http://schemas.microsoft.com/office/drawing/2014/main" id="{B95C764C-951F-CB46-8810-43DA18B87527}"/>
              </a:ext>
            </a:extLst>
          </p:cNvPr>
          <p:cNvPicPr>
            <a:picLocks noChangeAspect="1"/>
          </p:cNvPicPr>
          <p:nvPr/>
        </p:nvPicPr>
        <p:blipFill rotWithShape="1">
          <a:blip r:embed="rId2"/>
          <a:srcRect t="17427"/>
          <a:stretch/>
        </p:blipFill>
        <p:spPr>
          <a:xfrm>
            <a:off x="28575" y="1219200"/>
            <a:ext cx="7162800" cy="2722647"/>
          </a:xfrm>
          <a:prstGeom prst="rect">
            <a:avLst/>
          </a:prstGeom>
        </p:spPr>
      </p:pic>
      <p:sp>
        <p:nvSpPr>
          <p:cNvPr id="3" name="TextBox 2"/>
          <p:cNvSpPr txBox="1"/>
          <p:nvPr/>
        </p:nvSpPr>
        <p:spPr>
          <a:xfrm>
            <a:off x="3609975" y="228600"/>
            <a:ext cx="3266985" cy="523220"/>
          </a:xfrm>
          <a:prstGeom prst="rect">
            <a:avLst/>
          </a:prstGeom>
          <a:noFill/>
        </p:spPr>
        <p:txBody>
          <a:bodyPr wrap="none" rtlCol="0">
            <a:spAutoFit/>
          </a:bodyPr>
          <a:lstStyle/>
          <a:p>
            <a:r>
              <a:rPr lang="es-US" sz="2800" dirty="0" err="1" smtClean="0"/>
              <a:t>Investments</a:t>
            </a:r>
            <a:r>
              <a:rPr lang="es-US" sz="2800" dirty="0" smtClean="0"/>
              <a:t> </a:t>
            </a:r>
            <a:r>
              <a:rPr lang="es-US" sz="2800" dirty="0" err="1" smtClean="0"/>
              <a:t>Partners</a:t>
            </a:r>
            <a:endParaRPr lang="es-US" sz="2800" dirty="0"/>
          </a:p>
        </p:txBody>
      </p:sp>
      <p:pic>
        <p:nvPicPr>
          <p:cNvPr id="4" name="Imagen 3">
            <a:extLst>
              <a:ext uri="{FF2B5EF4-FFF2-40B4-BE49-F238E27FC236}">
                <a16:creationId xmlns="" xmlns:a16="http://schemas.microsoft.com/office/drawing/2014/main" id="{BAF0CD1B-88B0-C644-BEAC-A6D9F1C69734}"/>
              </a:ext>
            </a:extLst>
          </p:cNvPr>
          <p:cNvPicPr>
            <a:picLocks noChangeAspect="1"/>
          </p:cNvPicPr>
          <p:nvPr/>
        </p:nvPicPr>
        <p:blipFill rotWithShape="1">
          <a:blip r:embed="rId3"/>
          <a:srcRect t="20722"/>
          <a:stretch/>
        </p:blipFill>
        <p:spPr>
          <a:xfrm>
            <a:off x="152400" y="4038600"/>
            <a:ext cx="7315200" cy="2105022"/>
          </a:xfrm>
          <a:prstGeom prst="rect">
            <a:avLst/>
          </a:prstGeom>
        </p:spPr>
      </p:pic>
    </p:spTree>
    <p:extLst>
      <p:ext uri="{BB962C8B-B14F-4D97-AF65-F5344CB8AC3E}">
        <p14:creationId xmlns:p14="http://schemas.microsoft.com/office/powerpoint/2010/main" val="146473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1295400" y="342133"/>
            <a:ext cx="5487829" cy="332303"/>
          </a:xfrm>
          <a:prstGeom prst="rect">
            <a:avLst/>
          </a:prstGeom>
        </p:spPr>
        <p:txBody>
          <a:bodyPr vert="horz" wrap="square" lIns="0" tIns="9049" rIns="0" bIns="0" rtlCol="0">
            <a:spAutoFit/>
          </a:bodyPr>
          <a:lstStyle>
            <a:lvl1pPr>
              <a:defRPr>
                <a:latin typeface="+mj-lt"/>
                <a:ea typeface="+mj-ea"/>
                <a:cs typeface="+mj-cs"/>
              </a:defRPr>
            </a:lvl1pPr>
          </a:lstStyle>
          <a:p>
            <a:pPr marL="9525" algn="r">
              <a:spcBef>
                <a:spcPts val="71"/>
              </a:spcBef>
            </a:pPr>
            <a:r>
              <a:rPr lang="es-ES" sz="2100" b="1" kern="0" spc="-4" dirty="0" err="1" smtClean="0">
                <a:solidFill>
                  <a:sysClr val="windowText" lastClr="000000"/>
                </a:solidFill>
                <a:latin typeface="+mn-lt"/>
                <a:cs typeface="Microsoft Tai Le"/>
              </a:rPr>
              <a:t>Contributions</a:t>
            </a:r>
            <a:r>
              <a:rPr lang="es-ES" sz="2100" b="1" kern="0" spc="-4" dirty="0" smtClean="0">
                <a:solidFill>
                  <a:sysClr val="windowText" lastClr="000000"/>
                </a:solidFill>
                <a:latin typeface="+mn-lt"/>
                <a:cs typeface="Microsoft Tai Le"/>
              </a:rPr>
              <a:t> and </a:t>
            </a:r>
            <a:r>
              <a:rPr lang="es-ES" sz="2100" b="1" kern="0" spc="-4" dirty="0" err="1" smtClean="0">
                <a:solidFill>
                  <a:sysClr val="windowText" lastClr="000000"/>
                </a:solidFill>
                <a:latin typeface="+mn-lt"/>
                <a:cs typeface="Microsoft Tai Le"/>
              </a:rPr>
              <a:t>Donations</a:t>
            </a:r>
            <a:r>
              <a:rPr lang="es-ES" sz="2100" b="1" kern="0" spc="-4" dirty="0" smtClean="0">
                <a:solidFill>
                  <a:sysClr val="windowText" lastClr="000000"/>
                </a:solidFill>
                <a:latin typeface="+mn-lt"/>
                <a:cs typeface="Microsoft Tai Le"/>
              </a:rPr>
              <a:t> 2014 / 2018</a:t>
            </a:r>
            <a:endParaRPr lang="es-ES" sz="1650" kern="0" dirty="0">
              <a:solidFill>
                <a:sysClr val="windowText" lastClr="000000"/>
              </a:solidFill>
              <a:latin typeface="+mn-lt"/>
              <a:cs typeface="Microsoft Tai Le"/>
            </a:endParaRPr>
          </a:p>
        </p:txBody>
      </p:sp>
      <p:graphicFrame>
        <p:nvGraphicFramePr>
          <p:cNvPr id="25" name="Content Placeholder 8"/>
          <p:cNvGraphicFramePr>
            <a:graphicFrameLocks/>
          </p:cNvGraphicFramePr>
          <p:nvPr>
            <p:extLst>
              <p:ext uri="{D42A27DB-BD31-4B8C-83A1-F6EECF244321}">
                <p14:modId xmlns:p14="http://schemas.microsoft.com/office/powerpoint/2010/main" val="469485089"/>
              </p:ext>
            </p:extLst>
          </p:nvPr>
        </p:nvGraphicFramePr>
        <p:xfrm>
          <a:off x="685800" y="1600200"/>
          <a:ext cx="5638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065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Shape 78"/>
          <p:cNvSpPr txBox="1">
            <a:spLocks/>
          </p:cNvSpPr>
          <p:nvPr/>
        </p:nvSpPr>
        <p:spPr>
          <a:xfrm>
            <a:off x="64656" y="5625487"/>
            <a:ext cx="4801499" cy="4095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Montserrat"/>
              <a:buNone/>
              <a:defRPr sz="3600" b="1" i="0" u="none" strike="noStrike" cap="none">
                <a:solidFill>
                  <a:srgbClr val="999999"/>
                </a:solidFill>
                <a:latin typeface="Montserrat"/>
                <a:ea typeface="Montserrat"/>
                <a:cs typeface="Montserrat"/>
                <a:sym typeface="Montserrat"/>
              </a:defRPr>
            </a:lvl1pPr>
            <a:lvl2pPr lvl="1">
              <a:spcBef>
                <a:spcPts val="0"/>
              </a:spcBef>
              <a:buClr>
                <a:srgbClr val="999999"/>
              </a:buClr>
              <a:buSzPct val="100000"/>
              <a:buFont typeface="Montserrat"/>
              <a:buNone/>
              <a:defRPr sz="3600" b="1">
                <a:solidFill>
                  <a:srgbClr val="999999"/>
                </a:solidFill>
                <a:latin typeface="Montserrat"/>
                <a:ea typeface="Montserrat"/>
                <a:cs typeface="Montserrat"/>
                <a:sym typeface="Montserrat"/>
              </a:defRPr>
            </a:lvl2pPr>
            <a:lvl3pPr lvl="2">
              <a:spcBef>
                <a:spcPts val="0"/>
              </a:spcBef>
              <a:buClr>
                <a:srgbClr val="999999"/>
              </a:buClr>
              <a:buSzPct val="100000"/>
              <a:buFont typeface="Montserrat"/>
              <a:buNone/>
              <a:defRPr sz="3600" b="1">
                <a:solidFill>
                  <a:srgbClr val="999999"/>
                </a:solidFill>
                <a:latin typeface="Montserrat"/>
                <a:ea typeface="Montserrat"/>
                <a:cs typeface="Montserrat"/>
                <a:sym typeface="Montserrat"/>
              </a:defRPr>
            </a:lvl3pPr>
            <a:lvl4pPr lvl="3">
              <a:spcBef>
                <a:spcPts val="0"/>
              </a:spcBef>
              <a:buClr>
                <a:srgbClr val="999999"/>
              </a:buClr>
              <a:buSzPct val="100000"/>
              <a:buFont typeface="Montserrat"/>
              <a:buNone/>
              <a:defRPr sz="3600" b="1">
                <a:solidFill>
                  <a:srgbClr val="999999"/>
                </a:solidFill>
                <a:latin typeface="Montserrat"/>
                <a:ea typeface="Montserrat"/>
                <a:cs typeface="Montserrat"/>
                <a:sym typeface="Montserrat"/>
              </a:defRPr>
            </a:lvl4pPr>
            <a:lvl5pPr lvl="4">
              <a:spcBef>
                <a:spcPts val="0"/>
              </a:spcBef>
              <a:buClr>
                <a:srgbClr val="999999"/>
              </a:buClr>
              <a:buSzPct val="100000"/>
              <a:buFont typeface="Montserrat"/>
              <a:buNone/>
              <a:defRPr sz="3600" b="1">
                <a:solidFill>
                  <a:srgbClr val="999999"/>
                </a:solidFill>
                <a:latin typeface="Montserrat"/>
                <a:ea typeface="Montserrat"/>
                <a:cs typeface="Montserrat"/>
                <a:sym typeface="Montserrat"/>
              </a:defRPr>
            </a:lvl5pPr>
            <a:lvl6pPr lvl="5">
              <a:spcBef>
                <a:spcPts val="0"/>
              </a:spcBef>
              <a:buClr>
                <a:srgbClr val="999999"/>
              </a:buClr>
              <a:buSzPct val="100000"/>
              <a:buFont typeface="Montserrat"/>
              <a:buNone/>
              <a:defRPr sz="3600" b="1">
                <a:solidFill>
                  <a:srgbClr val="999999"/>
                </a:solidFill>
                <a:latin typeface="Montserrat"/>
                <a:ea typeface="Montserrat"/>
                <a:cs typeface="Montserrat"/>
                <a:sym typeface="Montserrat"/>
              </a:defRPr>
            </a:lvl6pPr>
            <a:lvl7pPr lvl="6">
              <a:spcBef>
                <a:spcPts val="0"/>
              </a:spcBef>
              <a:buClr>
                <a:srgbClr val="999999"/>
              </a:buClr>
              <a:buSzPct val="100000"/>
              <a:buFont typeface="Montserrat"/>
              <a:buNone/>
              <a:defRPr sz="3600" b="1">
                <a:solidFill>
                  <a:srgbClr val="999999"/>
                </a:solidFill>
                <a:latin typeface="Montserrat"/>
                <a:ea typeface="Montserrat"/>
                <a:cs typeface="Montserrat"/>
                <a:sym typeface="Montserrat"/>
              </a:defRPr>
            </a:lvl7pPr>
            <a:lvl8pPr lvl="7">
              <a:spcBef>
                <a:spcPts val="0"/>
              </a:spcBef>
              <a:buClr>
                <a:srgbClr val="999999"/>
              </a:buClr>
              <a:buSzPct val="100000"/>
              <a:buFont typeface="Montserrat"/>
              <a:buNone/>
              <a:defRPr sz="3600" b="1">
                <a:solidFill>
                  <a:srgbClr val="999999"/>
                </a:solidFill>
                <a:latin typeface="Montserrat"/>
                <a:ea typeface="Montserrat"/>
                <a:cs typeface="Montserrat"/>
                <a:sym typeface="Montserrat"/>
              </a:defRPr>
            </a:lvl8pPr>
            <a:lvl9pPr lvl="8">
              <a:spcBef>
                <a:spcPts val="0"/>
              </a:spcBef>
              <a:buClr>
                <a:srgbClr val="999999"/>
              </a:buClr>
              <a:buSzPct val="100000"/>
              <a:buFont typeface="Montserrat"/>
              <a:buNone/>
              <a:defRPr sz="3600" b="1">
                <a:solidFill>
                  <a:srgbClr val="999999"/>
                </a:solidFill>
                <a:latin typeface="Montserrat"/>
                <a:ea typeface="Montserrat"/>
                <a:cs typeface="Montserrat"/>
                <a:sym typeface="Montserrat"/>
              </a:defRPr>
            </a:lvl9pPr>
          </a:lstStyle>
          <a:p>
            <a:endParaRPr lang="en" sz="2400" dirty="0">
              <a:solidFill>
                <a:schemeClr val="accent4">
                  <a:lumMod val="75000"/>
                </a:schemeClr>
              </a:solidFill>
            </a:endParaRPr>
          </a:p>
        </p:txBody>
      </p:sp>
      <p:sp>
        <p:nvSpPr>
          <p:cNvPr id="5" name="Rectangle 4"/>
          <p:cNvSpPr/>
          <p:nvPr/>
        </p:nvSpPr>
        <p:spPr>
          <a:xfrm>
            <a:off x="2687078" y="2559051"/>
            <a:ext cx="1635540" cy="406400"/>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p:cNvSpPr/>
          <p:nvPr/>
        </p:nvSpPr>
        <p:spPr>
          <a:xfrm>
            <a:off x="5911274" y="3714956"/>
            <a:ext cx="1024729" cy="262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72100" y="2385732"/>
            <a:ext cx="803310" cy="697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2"/>
          <p:cNvSpPr txBox="1">
            <a:spLocks/>
          </p:cNvSpPr>
          <p:nvPr/>
        </p:nvSpPr>
        <p:spPr>
          <a:xfrm>
            <a:off x="1295400" y="342133"/>
            <a:ext cx="5487829" cy="332303"/>
          </a:xfrm>
          <a:prstGeom prst="rect">
            <a:avLst/>
          </a:prstGeom>
        </p:spPr>
        <p:txBody>
          <a:bodyPr vert="horz" wrap="square" lIns="0" tIns="9049" rIns="0" bIns="0" rtlCol="0">
            <a:spAutoFit/>
          </a:bodyPr>
          <a:lstStyle>
            <a:lvl1pPr>
              <a:defRPr>
                <a:latin typeface="+mj-lt"/>
                <a:ea typeface="+mj-ea"/>
                <a:cs typeface="+mj-cs"/>
              </a:defRPr>
            </a:lvl1pPr>
          </a:lstStyle>
          <a:p>
            <a:pPr marL="9525" algn="r">
              <a:spcBef>
                <a:spcPts val="71"/>
              </a:spcBef>
            </a:pPr>
            <a:r>
              <a:rPr lang="es-ES" sz="2100" b="1" kern="0" spc="-4" dirty="0" err="1" smtClean="0">
                <a:solidFill>
                  <a:sysClr val="windowText" lastClr="000000"/>
                </a:solidFill>
                <a:latin typeface="+mn-lt"/>
                <a:cs typeface="Microsoft Tai Le"/>
              </a:rPr>
              <a:t>Our</a:t>
            </a:r>
            <a:r>
              <a:rPr lang="es-ES" sz="2100" b="1" kern="0" spc="-4" dirty="0" smtClean="0">
                <a:solidFill>
                  <a:sysClr val="windowText" lastClr="000000"/>
                </a:solidFill>
                <a:latin typeface="+mn-lt"/>
                <a:cs typeface="Microsoft Tai Le"/>
              </a:rPr>
              <a:t> </a:t>
            </a:r>
            <a:r>
              <a:rPr lang="es-ES" sz="2100" b="1" kern="0" spc="-4" dirty="0" err="1" smtClean="0">
                <a:solidFill>
                  <a:sysClr val="windowText" lastClr="000000"/>
                </a:solidFill>
                <a:latin typeface="+mn-lt"/>
                <a:cs typeface="Microsoft Tai Le"/>
              </a:rPr>
              <a:t>Flasgship</a:t>
            </a:r>
            <a:r>
              <a:rPr lang="es-ES" sz="2100" b="1" kern="0" spc="-4" dirty="0" smtClean="0">
                <a:solidFill>
                  <a:sysClr val="windowText" lastClr="000000"/>
                </a:solidFill>
                <a:latin typeface="+mn-lt"/>
                <a:cs typeface="Microsoft Tai Le"/>
              </a:rPr>
              <a:t> </a:t>
            </a:r>
            <a:r>
              <a:rPr lang="es-ES" sz="2100" b="1" kern="0" spc="-4" dirty="0" err="1" smtClean="0">
                <a:solidFill>
                  <a:sysClr val="windowText" lastClr="000000"/>
                </a:solidFill>
                <a:latin typeface="+mn-lt"/>
                <a:cs typeface="Microsoft Tai Le"/>
              </a:rPr>
              <a:t>Programs</a:t>
            </a:r>
            <a:endParaRPr lang="es-ES" sz="1650" kern="0" dirty="0">
              <a:solidFill>
                <a:sysClr val="windowText" lastClr="000000"/>
              </a:solidFill>
              <a:latin typeface="+mn-lt"/>
              <a:cs typeface="Microsoft Tai Le"/>
            </a:endParaRPr>
          </a:p>
        </p:txBody>
      </p:sp>
      <p:pic>
        <p:nvPicPr>
          <p:cNvPr id="4" name="Picture 3"/>
          <p:cNvPicPr>
            <a:picLocks noChangeAspect="1"/>
          </p:cNvPicPr>
          <p:nvPr/>
        </p:nvPicPr>
        <p:blipFill>
          <a:blip r:embed="rId3"/>
          <a:stretch>
            <a:fillRect/>
          </a:stretch>
        </p:blipFill>
        <p:spPr>
          <a:xfrm>
            <a:off x="64656" y="1925838"/>
            <a:ext cx="7299128" cy="3671074"/>
          </a:xfrm>
          <a:prstGeom prst="rect">
            <a:avLst/>
          </a:prstGeom>
        </p:spPr>
      </p:pic>
    </p:spTree>
    <p:extLst>
      <p:ext uri="{BB962C8B-B14F-4D97-AF65-F5344CB8AC3E}">
        <p14:creationId xmlns:p14="http://schemas.microsoft.com/office/powerpoint/2010/main" val="935523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0" y="342133"/>
            <a:ext cx="6783229" cy="332303"/>
          </a:xfrm>
          <a:prstGeom prst="rect">
            <a:avLst/>
          </a:prstGeom>
        </p:spPr>
        <p:txBody>
          <a:bodyPr vert="horz" wrap="square" lIns="0" tIns="9049" rIns="0" bIns="0" rtlCol="0">
            <a:spAutoFit/>
          </a:bodyPr>
          <a:lstStyle>
            <a:lvl1pPr>
              <a:defRPr>
                <a:latin typeface="+mj-lt"/>
                <a:ea typeface="+mj-ea"/>
                <a:cs typeface="+mj-cs"/>
              </a:defRPr>
            </a:lvl1pPr>
          </a:lstStyle>
          <a:p>
            <a:pPr marL="9525" algn="r">
              <a:spcBef>
                <a:spcPts val="71"/>
              </a:spcBef>
            </a:pPr>
            <a:r>
              <a:rPr lang="es-ES" sz="2100" b="1" kern="0" spc="-4" dirty="0" smtClean="0">
                <a:solidFill>
                  <a:sysClr val="windowText" lastClr="000000"/>
                </a:solidFill>
                <a:latin typeface="+mn-lt"/>
                <a:cs typeface="Microsoft Tai Le"/>
              </a:rPr>
              <a:t>POETA: </a:t>
            </a:r>
            <a:r>
              <a:rPr lang="en-US" sz="2100" b="1" kern="0" spc="-4" dirty="0" smtClean="0">
                <a:solidFill>
                  <a:sysClr val="windowText" lastClr="000000"/>
                </a:solidFill>
                <a:latin typeface="+mn-lt"/>
                <a:cs typeface="Microsoft Tai Le"/>
              </a:rPr>
              <a:t>Economic Opportunities through Technology</a:t>
            </a:r>
            <a:endParaRPr lang="en-US" sz="1650" kern="0" dirty="0">
              <a:solidFill>
                <a:sysClr val="windowText" lastClr="000000"/>
              </a:solidFill>
              <a:latin typeface="+mn-lt"/>
              <a:cs typeface="Microsoft Tai Le"/>
            </a:endParaRPr>
          </a:p>
        </p:txBody>
      </p:sp>
      <p:sp>
        <p:nvSpPr>
          <p:cNvPr id="3" name="object 2"/>
          <p:cNvSpPr txBox="1"/>
          <p:nvPr/>
        </p:nvSpPr>
        <p:spPr>
          <a:xfrm>
            <a:off x="5666449" y="4229100"/>
            <a:ext cx="939641" cy="2192619"/>
          </a:xfrm>
          <a:prstGeom prst="rect">
            <a:avLst/>
          </a:prstGeom>
        </p:spPr>
        <p:txBody>
          <a:bodyPr vert="horz" wrap="square" lIns="0" tIns="10001" rIns="0" bIns="0" rtlCol="0">
            <a:spAutoFit/>
          </a:bodyPr>
          <a:lstStyle/>
          <a:p>
            <a:pPr marL="121444" marR="40005">
              <a:spcBef>
                <a:spcPts val="79"/>
              </a:spcBef>
            </a:pPr>
            <a:r>
              <a:rPr sz="788" spc="-4" dirty="0">
                <a:solidFill>
                  <a:srgbClr val="3A3838"/>
                </a:solidFill>
                <a:latin typeface="Corbel Light" panose="020B0303020204020204" pitchFamily="34" charset="0"/>
                <a:cs typeface="Calibri"/>
              </a:rPr>
              <a:t>Antigua </a:t>
            </a:r>
            <a:r>
              <a:rPr sz="788" dirty="0">
                <a:solidFill>
                  <a:srgbClr val="3A3838"/>
                </a:solidFill>
                <a:latin typeface="Corbel Light" panose="020B0303020204020204" pitchFamily="34" charset="0"/>
                <a:cs typeface="Calibri"/>
              </a:rPr>
              <a:t>&amp;</a:t>
            </a:r>
            <a:r>
              <a:rPr sz="788" spc="-34" dirty="0">
                <a:solidFill>
                  <a:srgbClr val="3A3838"/>
                </a:solidFill>
                <a:latin typeface="Corbel Light" panose="020B0303020204020204" pitchFamily="34" charset="0"/>
                <a:cs typeface="Calibri"/>
              </a:rPr>
              <a:t> </a:t>
            </a:r>
            <a:r>
              <a:rPr sz="788" spc="-4" dirty="0">
                <a:solidFill>
                  <a:srgbClr val="3A3838"/>
                </a:solidFill>
                <a:latin typeface="Corbel Light" panose="020B0303020204020204" pitchFamily="34" charset="0"/>
                <a:cs typeface="Calibri"/>
              </a:rPr>
              <a:t>Barbuda  </a:t>
            </a:r>
            <a:r>
              <a:rPr sz="788" dirty="0">
                <a:solidFill>
                  <a:srgbClr val="3A3838"/>
                </a:solidFill>
                <a:latin typeface="Corbel Light" panose="020B0303020204020204" pitchFamily="34" charset="0"/>
                <a:cs typeface="Calibri"/>
              </a:rPr>
              <a:t>Argentina</a:t>
            </a:r>
            <a:endParaRPr sz="788" dirty="0">
              <a:latin typeface="Corbel Light" panose="020B0303020204020204" pitchFamily="34" charset="0"/>
              <a:cs typeface="Calibri"/>
            </a:endParaRPr>
          </a:p>
          <a:p>
            <a:pPr marL="121444" marR="394335"/>
            <a:r>
              <a:rPr sz="788" dirty="0">
                <a:solidFill>
                  <a:srgbClr val="3A3838"/>
                </a:solidFill>
                <a:latin typeface="Corbel Light" panose="020B0303020204020204" pitchFamily="34" charset="0"/>
                <a:cs typeface="Calibri"/>
              </a:rPr>
              <a:t>Brazil  </a:t>
            </a:r>
            <a:r>
              <a:rPr sz="788" spc="-4" dirty="0">
                <a:solidFill>
                  <a:srgbClr val="3A3838"/>
                </a:solidFill>
                <a:latin typeface="Corbel Light" panose="020B0303020204020204" pitchFamily="34" charset="0"/>
                <a:cs typeface="Calibri"/>
              </a:rPr>
              <a:t>Chile  Colombia  Costa</a:t>
            </a:r>
            <a:r>
              <a:rPr sz="788" spc="-68" dirty="0">
                <a:solidFill>
                  <a:srgbClr val="3A3838"/>
                </a:solidFill>
                <a:latin typeface="Corbel Light" panose="020B0303020204020204" pitchFamily="34" charset="0"/>
                <a:cs typeface="Calibri"/>
              </a:rPr>
              <a:t> </a:t>
            </a:r>
            <a:r>
              <a:rPr sz="788" dirty="0">
                <a:solidFill>
                  <a:srgbClr val="3A3838"/>
                </a:solidFill>
                <a:latin typeface="Corbel Light" panose="020B0303020204020204" pitchFamily="34" charset="0"/>
                <a:cs typeface="Calibri"/>
              </a:rPr>
              <a:t>Rica</a:t>
            </a:r>
            <a:endParaRPr sz="788" dirty="0">
              <a:latin typeface="Corbel Light" panose="020B0303020204020204" pitchFamily="34" charset="0"/>
              <a:cs typeface="Calibri"/>
            </a:endParaRPr>
          </a:p>
          <a:p>
            <a:pPr marL="121444" marR="3810"/>
            <a:r>
              <a:rPr sz="788" spc="-4" dirty="0">
                <a:solidFill>
                  <a:srgbClr val="3A3838"/>
                </a:solidFill>
                <a:latin typeface="Corbel Light" panose="020B0303020204020204" pitchFamily="34" charset="0"/>
                <a:cs typeface="Calibri"/>
              </a:rPr>
              <a:t>Dominican</a:t>
            </a:r>
            <a:r>
              <a:rPr sz="788" spc="-30" dirty="0">
                <a:solidFill>
                  <a:srgbClr val="3A3838"/>
                </a:solidFill>
                <a:latin typeface="Corbel Light" panose="020B0303020204020204" pitchFamily="34" charset="0"/>
                <a:cs typeface="Calibri"/>
              </a:rPr>
              <a:t> </a:t>
            </a:r>
            <a:r>
              <a:rPr sz="788" spc="-4" dirty="0">
                <a:solidFill>
                  <a:srgbClr val="3A3838"/>
                </a:solidFill>
                <a:latin typeface="Corbel Light" panose="020B0303020204020204" pitchFamily="34" charset="0"/>
                <a:cs typeface="Calibri"/>
              </a:rPr>
              <a:t>Republic  Ecuador</a:t>
            </a:r>
            <a:endParaRPr sz="788" dirty="0">
              <a:latin typeface="Corbel Light" panose="020B0303020204020204" pitchFamily="34" charset="0"/>
              <a:cs typeface="Calibri"/>
            </a:endParaRPr>
          </a:p>
          <a:p>
            <a:pPr marL="121444" marR="364331"/>
            <a:r>
              <a:rPr sz="788" spc="-4" dirty="0">
                <a:solidFill>
                  <a:srgbClr val="3A3838"/>
                </a:solidFill>
                <a:latin typeface="Corbel Light" panose="020B0303020204020204" pitchFamily="34" charset="0"/>
                <a:cs typeface="Calibri"/>
              </a:rPr>
              <a:t>El</a:t>
            </a:r>
            <a:r>
              <a:rPr sz="788" spc="-64" dirty="0">
                <a:solidFill>
                  <a:srgbClr val="3A3838"/>
                </a:solidFill>
                <a:latin typeface="Corbel Light" panose="020B0303020204020204" pitchFamily="34" charset="0"/>
                <a:cs typeface="Calibri"/>
              </a:rPr>
              <a:t> </a:t>
            </a:r>
            <a:r>
              <a:rPr sz="788" dirty="0">
                <a:solidFill>
                  <a:srgbClr val="3A3838"/>
                </a:solidFill>
                <a:latin typeface="Corbel Light" panose="020B0303020204020204" pitchFamily="34" charset="0"/>
                <a:cs typeface="Calibri"/>
              </a:rPr>
              <a:t>Salvador  G</a:t>
            </a:r>
            <a:r>
              <a:rPr sz="788" spc="-4" dirty="0">
                <a:solidFill>
                  <a:srgbClr val="3A3838"/>
                </a:solidFill>
                <a:latin typeface="Corbel Light" panose="020B0303020204020204" pitchFamily="34" charset="0"/>
                <a:cs typeface="Calibri"/>
              </a:rPr>
              <a:t>ua</a:t>
            </a:r>
            <a:r>
              <a:rPr sz="788" spc="-8" dirty="0">
                <a:solidFill>
                  <a:srgbClr val="3A3838"/>
                </a:solidFill>
                <a:latin typeface="Corbel Light" panose="020B0303020204020204" pitchFamily="34" charset="0"/>
                <a:cs typeface="Calibri"/>
              </a:rPr>
              <a:t>t</a:t>
            </a:r>
            <a:r>
              <a:rPr sz="788" dirty="0">
                <a:solidFill>
                  <a:srgbClr val="3A3838"/>
                </a:solidFill>
                <a:latin typeface="Corbel Light" panose="020B0303020204020204" pitchFamily="34" charset="0"/>
                <a:cs typeface="Calibri"/>
              </a:rPr>
              <a:t>em</a:t>
            </a:r>
            <a:r>
              <a:rPr sz="788" spc="-4" dirty="0">
                <a:solidFill>
                  <a:srgbClr val="3A3838"/>
                </a:solidFill>
                <a:latin typeface="Corbel Light" panose="020B0303020204020204" pitchFamily="34" charset="0"/>
                <a:cs typeface="Calibri"/>
              </a:rPr>
              <a:t>a</a:t>
            </a:r>
            <a:r>
              <a:rPr sz="788" dirty="0">
                <a:solidFill>
                  <a:srgbClr val="3A3838"/>
                </a:solidFill>
                <a:latin typeface="Corbel Light" panose="020B0303020204020204" pitchFamily="34" charset="0"/>
                <a:cs typeface="Calibri"/>
              </a:rPr>
              <a:t>la  </a:t>
            </a:r>
            <a:r>
              <a:rPr sz="788" spc="-4" dirty="0">
                <a:solidFill>
                  <a:srgbClr val="3A3838"/>
                </a:solidFill>
                <a:latin typeface="Corbel Light" panose="020B0303020204020204" pitchFamily="34" charset="0"/>
                <a:cs typeface="Calibri"/>
              </a:rPr>
              <a:t>Honduras  </a:t>
            </a:r>
            <a:r>
              <a:rPr sz="788" dirty="0">
                <a:solidFill>
                  <a:srgbClr val="3A3838"/>
                </a:solidFill>
                <a:latin typeface="Corbel Light" panose="020B0303020204020204" pitchFamily="34" charset="0"/>
                <a:cs typeface="Calibri"/>
              </a:rPr>
              <a:t>Mexico  </a:t>
            </a:r>
            <a:r>
              <a:rPr sz="788" spc="-4" dirty="0">
                <a:solidFill>
                  <a:srgbClr val="3A3838"/>
                </a:solidFill>
                <a:latin typeface="Corbel Light" panose="020B0303020204020204" pitchFamily="34" charset="0"/>
                <a:cs typeface="Calibri"/>
              </a:rPr>
              <a:t>Panama  </a:t>
            </a:r>
            <a:r>
              <a:rPr sz="788" dirty="0">
                <a:solidFill>
                  <a:srgbClr val="3A3838"/>
                </a:solidFill>
                <a:latin typeface="Corbel Light" panose="020B0303020204020204" pitchFamily="34" charset="0"/>
                <a:cs typeface="Calibri"/>
              </a:rPr>
              <a:t>Peru</a:t>
            </a:r>
            <a:endParaRPr sz="788" dirty="0">
              <a:latin typeface="Corbel Light" panose="020B0303020204020204" pitchFamily="34" charset="0"/>
              <a:cs typeface="Calibri"/>
            </a:endParaRPr>
          </a:p>
          <a:p>
            <a:pPr marL="121444"/>
            <a:r>
              <a:rPr sz="788" spc="-4" dirty="0">
                <a:solidFill>
                  <a:srgbClr val="3A3838"/>
                </a:solidFill>
                <a:latin typeface="Corbel Light" panose="020B0303020204020204" pitchFamily="34" charset="0"/>
                <a:cs typeface="Calibri"/>
              </a:rPr>
              <a:t>St. Kits </a:t>
            </a:r>
            <a:r>
              <a:rPr sz="788" dirty="0">
                <a:solidFill>
                  <a:srgbClr val="3A3838"/>
                </a:solidFill>
                <a:latin typeface="Corbel Light" panose="020B0303020204020204" pitchFamily="34" charset="0"/>
                <a:cs typeface="Calibri"/>
              </a:rPr>
              <a:t>&amp;</a:t>
            </a:r>
            <a:r>
              <a:rPr sz="788" spc="-8" dirty="0">
                <a:solidFill>
                  <a:srgbClr val="3A3838"/>
                </a:solidFill>
                <a:latin typeface="Corbel Light" panose="020B0303020204020204" pitchFamily="34" charset="0"/>
                <a:cs typeface="Calibri"/>
              </a:rPr>
              <a:t> </a:t>
            </a:r>
            <a:r>
              <a:rPr sz="788" dirty="0">
                <a:solidFill>
                  <a:srgbClr val="3A3838"/>
                </a:solidFill>
                <a:latin typeface="Corbel Light" panose="020B0303020204020204" pitchFamily="34" charset="0"/>
                <a:cs typeface="Calibri"/>
              </a:rPr>
              <a:t>Nevis</a:t>
            </a:r>
            <a:endParaRPr sz="788" dirty="0">
              <a:latin typeface="Corbel Light" panose="020B0303020204020204" pitchFamily="34" charset="0"/>
              <a:cs typeface="Calibri"/>
            </a:endParaRPr>
          </a:p>
          <a:p>
            <a:pPr marL="121444" marR="49530" indent="-112395">
              <a:spcBef>
                <a:spcPts val="4"/>
              </a:spcBef>
              <a:tabLst>
                <a:tab pos="883444" algn="l"/>
              </a:tabLst>
            </a:pPr>
            <a:r>
              <a:rPr sz="788" dirty="0">
                <a:solidFill>
                  <a:srgbClr val="3A3838"/>
                </a:solidFill>
                <a:latin typeface="Corbel Light" panose="020B0303020204020204" pitchFamily="34" charset="0"/>
                <a:cs typeface="Calibri"/>
              </a:rPr>
              <a:t>    </a:t>
            </a:r>
            <a:r>
              <a:rPr sz="788" spc="-11" dirty="0">
                <a:solidFill>
                  <a:srgbClr val="3A3838"/>
                </a:solidFill>
                <a:latin typeface="Corbel Light" panose="020B0303020204020204" pitchFamily="34" charset="0"/>
                <a:cs typeface="Calibri"/>
              </a:rPr>
              <a:t> </a:t>
            </a:r>
            <a:r>
              <a:rPr sz="788" spc="-4" dirty="0">
                <a:solidFill>
                  <a:srgbClr val="3A3838"/>
                </a:solidFill>
                <a:latin typeface="Corbel Light" panose="020B0303020204020204" pitchFamily="34" charset="0"/>
                <a:cs typeface="Calibri"/>
              </a:rPr>
              <a:t>St.</a:t>
            </a:r>
            <a:r>
              <a:rPr sz="788" spc="-60" dirty="0">
                <a:solidFill>
                  <a:srgbClr val="3A3838"/>
                </a:solidFill>
                <a:latin typeface="Corbel Light" panose="020B0303020204020204" pitchFamily="34" charset="0"/>
                <a:cs typeface="Calibri"/>
              </a:rPr>
              <a:t> </a:t>
            </a:r>
            <a:r>
              <a:rPr sz="788" spc="-4" dirty="0">
                <a:solidFill>
                  <a:srgbClr val="3A3838"/>
                </a:solidFill>
                <a:latin typeface="Corbel Light" panose="020B0303020204020204" pitchFamily="34" charset="0"/>
                <a:cs typeface="Calibri"/>
              </a:rPr>
              <a:t>Lucia </a:t>
            </a:r>
            <a:r>
              <a:rPr sz="788" dirty="0">
                <a:solidFill>
                  <a:srgbClr val="3A3838"/>
                </a:solidFill>
                <a:latin typeface="Corbel Light" panose="020B0303020204020204" pitchFamily="34" charset="0"/>
                <a:cs typeface="Calibri"/>
              </a:rPr>
              <a:t> </a:t>
            </a:r>
            <a:r>
              <a:rPr sz="788" spc="-4" dirty="0">
                <a:solidFill>
                  <a:srgbClr val="3A3838"/>
                </a:solidFill>
                <a:latin typeface="Corbel Light" panose="020B0303020204020204" pitchFamily="34" charset="0"/>
                <a:cs typeface="Calibri"/>
              </a:rPr>
              <a:t>                </a:t>
            </a:r>
            <a:r>
              <a:rPr sz="788" spc="60" dirty="0">
                <a:solidFill>
                  <a:srgbClr val="3A3838"/>
                </a:solidFill>
                <a:latin typeface="Corbel Light" panose="020B0303020204020204" pitchFamily="34" charset="0"/>
                <a:cs typeface="Calibri"/>
              </a:rPr>
              <a:t> </a:t>
            </a:r>
            <a:r>
              <a:rPr sz="788" spc="-4" dirty="0">
                <a:solidFill>
                  <a:srgbClr val="3A3838"/>
                </a:solidFill>
                <a:latin typeface="Corbel Light" panose="020B0303020204020204" pitchFamily="34" charset="0"/>
                <a:cs typeface="Calibri"/>
              </a:rPr>
              <a:t>St. Vincent  Venezuela</a:t>
            </a:r>
            <a:endParaRPr sz="788" dirty="0">
              <a:latin typeface="Corbel Light" panose="020B0303020204020204" pitchFamily="34" charset="0"/>
              <a:cs typeface="Calibri"/>
            </a:endParaRPr>
          </a:p>
        </p:txBody>
      </p:sp>
      <p:sp>
        <p:nvSpPr>
          <p:cNvPr id="24" name="object 25"/>
          <p:cNvSpPr txBox="1"/>
          <p:nvPr/>
        </p:nvSpPr>
        <p:spPr>
          <a:xfrm>
            <a:off x="209559" y="1219723"/>
            <a:ext cx="5819056" cy="655468"/>
          </a:xfrm>
          <a:prstGeom prst="rect">
            <a:avLst/>
          </a:prstGeom>
        </p:spPr>
        <p:txBody>
          <a:bodyPr vert="horz" wrap="square" lIns="0" tIns="9049" rIns="0" bIns="0" rtlCol="0">
            <a:spAutoFit/>
          </a:bodyPr>
          <a:lstStyle/>
          <a:p>
            <a:pPr marL="180975" marR="3810" indent="-171450">
              <a:spcBef>
                <a:spcPts val="71"/>
              </a:spcBef>
              <a:buClr>
                <a:srgbClr val="FF9900"/>
              </a:buClr>
              <a:buFont typeface="Wingdings"/>
              <a:buChar char=""/>
              <a:tabLst>
                <a:tab pos="181451" algn="l"/>
              </a:tabLst>
            </a:pPr>
            <a:r>
              <a:rPr lang="en-US" sz="1400" spc="-8" dirty="0">
                <a:solidFill>
                  <a:srgbClr val="404040"/>
                </a:solidFill>
                <a:cs typeface="Microsoft Tai Le"/>
              </a:rPr>
              <a:t>Designed to provide necessary skills for the "jobs of the future" and thus provide economic opportunities and social inclusion for vulnerable communities through the use of technologies.</a:t>
            </a:r>
            <a:endParaRPr sz="1400" dirty="0">
              <a:cs typeface="Microsoft Tai Le"/>
            </a:endParaRPr>
          </a:p>
        </p:txBody>
      </p:sp>
      <p:sp>
        <p:nvSpPr>
          <p:cNvPr id="25" name="object 26"/>
          <p:cNvSpPr txBox="1"/>
          <p:nvPr/>
        </p:nvSpPr>
        <p:spPr>
          <a:xfrm>
            <a:off x="586130" y="2929888"/>
            <a:ext cx="1996951" cy="216887"/>
          </a:xfrm>
          <a:prstGeom prst="rect">
            <a:avLst/>
          </a:prstGeom>
        </p:spPr>
        <p:txBody>
          <a:bodyPr vert="horz" wrap="square" lIns="0" tIns="9049" rIns="0" bIns="0" rtlCol="0">
            <a:spAutoFit/>
          </a:bodyPr>
          <a:lstStyle/>
          <a:p>
            <a:pPr marL="9525">
              <a:spcBef>
                <a:spcPts val="71"/>
              </a:spcBef>
            </a:pPr>
            <a:r>
              <a:rPr lang="es-ES" sz="1350" spc="-11" dirty="0" err="1" smtClean="0">
                <a:solidFill>
                  <a:srgbClr val="404040"/>
                </a:solidFill>
                <a:cs typeface="Microsoft Tai Le"/>
              </a:rPr>
              <a:t>Projects</a:t>
            </a:r>
            <a:r>
              <a:rPr lang="es-ES" sz="1350" spc="-11" dirty="0" smtClean="0">
                <a:solidFill>
                  <a:srgbClr val="404040"/>
                </a:solidFill>
                <a:cs typeface="Microsoft Tai Le"/>
              </a:rPr>
              <a:t> </a:t>
            </a:r>
            <a:r>
              <a:rPr lang="es-ES" sz="1350" spc="-11" dirty="0" err="1" smtClean="0">
                <a:solidFill>
                  <a:srgbClr val="404040"/>
                </a:solidFill>
                <a:cs typeface="Microsoft Tai Le"/>
              </a:rPr>
              <a:t>included</a:t>
            </a:r>
            <a:r>
              <a:rPr lang="es-ES" sz="1350" spc="-11" dirty="0" smtClean="0">
                <a:solidFill>
                  <a:srgbClr val="404040"/>
                </a:solidFill>
                <a:cs typeface="Microsoft Tai Le"/>
              </a:rPr>
              <a:t> in POETA</a:t>
            </a:r>
            <a:r>
              <a:rPr sz="1350" spc="-4" dirty="0" smtClean="0">
                <a:solidFill>
                  <a:srgbClr val="404040"/>
                </a:solidFill>
                <a:cs typeface="Microsoft Tai Le"/>
              </a:rPr>
              <a:t>:</a:t>
            </a:r>
            <a:endParaRPr sz="1350" dirty="0">
              <a:cs typeface="Microsoft Tai Le"/>
            </a:endParaRPr>
          </a:p>
        </p:txBody>
      </p:sp>
      <p:sp>
        <p:nvSpPr>
          <p:cNvPr id="26" name="object 27"/>
          <p:cNvSpPr txBox="1"/>
          <p:nvPr/>
        </p:nvSpPr>
        <p:spPr>
          <a:xfrm>
            <a:off x="1048630" y="3349774"/>
            <a:ext cx="2152174" cy="2028440"/>
          </a:xfrm>
          <a:prstGeom prst="rect">
            <a:avLst/>
          </a:prstGeom>
        </p:spPr>
        <p:txBody>
          <a:bodyPr vert="horz" wrap="square" lIns="0" tIns="58103" rIns="0" bIns="0" rtlCol="0">
            <a:spAutoFit/>
          </a:bodyPr>
          <a:lstStyle/>
          <a:p>
            <a:pPr marL="224314" indent="-214789">
              <a:spcBef>
                <a:spcPts val="458"/>
              </a:spcBef>
              <a:buClr>
                <a:srgbClr val="FF9900"/>
              </a:buClr>
              <a:buFont typeface="Wingdings"/>
              <a:buChar char=""/>
              <a:tabLst>
                <a:tab pos="224790" algn="l"/>
              </a:tabLst>
            </a:pPr>
            <a:r>
              <a:rPr sz="1350" spc="-4" dirty="0">
                <a:solidFill>
                  <a:srgbClr val="404040"/>
                </a:solidFill>
                <a:cs typeface="Microsoft Tai Le"/>
              </a:rPr>
              <a:t>VIVE-Mexico</a:t>
            </a:r>
            <a:endParaRPr sz="1350" dirty="0">
              <a:cs typeface="Microsoft Tai Le"/>
            </a:endParaRPr>
          </a:p>
          <a:p>
            <a:pPr marL="224314" indent="-214789">
              <a:spcBef>
                <a:spcPts val="379"/>
              </a:spcBef>
              <a:buClr>
                <a:srgbClr val="FF9900"/>
              </a:buClr>
              <a:buFont typeface="Wingdings"/>
              <a:buChar char=""/>
              <a:tabLst>
                <a:tab pos="224790" algn="l"/>
              </a:tabLst>
            </a:pPr>
            <a:r>
              <a:rPr sz="1350" spc="-8" dirty="0">
                <a:solidFill>
                  <a:srgbClr val="404040"/>
                </a:solidFill>
                <a:cs typeface="Microsoft Tai Le"/>
              </a:rPr>
              <a:t>POETA</a:t>
            </a:r>
            <a:r>
              <a:rPr sz="1350" spc="-11" dirty="0">
                <a:solidFill>
                  <a:srgbClr val="404040"/>
                </a:solidFill>
                <a:cs typeface="Microsoft Tai Le"/>
              </a:rPr>
              <a:t> </a:t>
            </a:r>
            <a:r>
              <a:rPr sz="1350" spc="-4" dirty="0">
                <a:solidFill>
                  <a:srgbClr val="404040"/>
                </a:solidFill>
                <a:cs typeface="Microsoft Tai Le"/>
              </a:rPr>
              <a:t>YouthSpark-Regional</a:t>
            </a:r>
            <a:endParaRPr sz="1350" dirty="0">
              <a:cs typeface="Microsoft Tai Le"/>
            </a:endParaRPr>
          </a:p>
          <a:p>
            <a:pPr marL="224314" indent="-214789">
              <a:spcBef>
                <a:spcPts val="368"/>
              </a:spcBef>
              <a:buClr>
                <a:srgbClr val="FF9900"/>
              </a:buClr>
              <a:buFont typeface="Wingdings"/>
              <a:buChar char=""/>
              <a:tabLst>
                <a:tab pos="224790" algn="l"/>
              </a:tabLst>
            </a:pPr>
            <a:r>
              <a:rPr sz="1350" spc="-8" dirty="0">
                <a:solidFill>
                  <a:srgbClr val="404040"/>
                </a:solidFill>
                <a:cs typeface="Microsoft Tai Le"/>
              </a:rPr>
              <a:t>OIM-Colombia</a:t>
            </a:r>
            <a:endParaRPr sz="1350" dirty="0">
              <a:cs typeface="Microsoft Tai Le"/>
            </a:endParaRPr>
          </a:p>
          <a:p>
            <a:pPr marL="224314" indent="-214789">
              <a:spcBef>
                <a:spcPts val="379"/>
              </a:spcBef>
              <a:buClr>
                <a:srgbClr val="FF9900"/>
              </a:buClr>
              <a:buFont typeface="Wingdings"/>
              <a:buChar char=""/>
              <a:tabLst>
                <a:tab pos="224790" algn="l"/>
              </a:tabLst>
            </a:pPr>
            <a:r>
              <a:rPr sz="1350" spc="-4" dirty="0">
                <a:solidFill>
                  <a:srgbClr val="404040"/>
                </a:solidFill>
                <a:cs typeface="Microsoft Tai Le"/>
              </a:rPr>
              <a:t>MasterCard–Colombia</a:t>
            </a:r>
            <a:endParaRPr sz="1350" dirty="0">
              <a:cs typeface="Microsoft Tai Le"/>
            </a:endParaRPr>
          </a:p>
          <a:p>
            <a:pPr marL="224314" indent="-214789">
              <a:spcBef>
                <a:spcPts val="379"/>
              </a:spcBef>
              <a:buClr>
                <a:srgbClr val="FF9900"/>
              </a:buClr>
              <a:buFont typeface="Wingdings"/>
              <a:buChar char=""/>
              <a:tabLst>
                <a:tab pos="224790" algn="l"/>
              </a:tabLst>
            </a:pPr>
            <a:r>
              <a:rPr sz="1350" spc="-4" dirty="0">
                <a:solidFill>
                  <a:srgbClr val="404040"/>
                </a:solidFill>
                <a:cs typeface="Microsoft Tai Le"/>
              </a:rPr>
              <a:t>AES-Puerto</a:t>
            </a:r>
            <a:r>
              <a:rPr sz="1350" spc="15" dirty="0">
                <a:solidFill>
                  <a:srgbClr val="404040"/>
                </a:solidFill>
                <a:cs typeface="Microsoft Tai Le"/>
              </a:rPr>
              <a:t> </a:t>
            </a:r>
            <a:r>
              <a:rPr sz="1350" spc="-4" dirty="0">
                <a:solidFill>
                  <a:srgbClr val="404040"/>
                </a:solidFill>
                <a:cs typeface="Microsoft Tai Le"/>
              </a:rPr>
              <a:t>Rico</a:t>
            </a:r>
            <a:endParaRPr sz="1350" dirty="0">
              <a:cs typeface="Microsoft Tai Le"/>
            </a:endParaRPr>
          </a:p>
          <a:p>
            <a:pPr marL="224314" indent="-214789">
              <a:spcBef>
                <a:spcPts val="371"/>
              </a:spcBef>
              <a:buClr>
                <a:srgbClr val="FF9900"/>
              </a:buClr>
              <a:buFont typeface="Wingdings"/>
              <a:buChar char=""/>
              <a:tabLst>
                <a:tab pos="224790" algn="l"/>
              </a:tabLst>
            </a:pPr>
            <a:r>
              <a:rPr sz="1350" spc="-4" dirty="0">
                <a:solidFill>
                  <a:srgbClr val="404040"/>
                </a:solidFill>
                <a:cs typeface="Microsoft Tai Le"/>
              </a:rPr>
              <a:t>A </a:t>
            </a:r>
            <a:r>
              <a:rPr sz="1350" spc="-8" dirty="0">
                <a:solidFill>
                  <a:srgbClr val="404040"/>
                </a:solidFill>
                <a:cs typeface="Microsoft Tai Le"/>
              </a:rPr>
              <a:t>New</a:t>
            </a:r>
            <a:r>
              <a:rPr sz="1350" spc="11" dirty="0">
                <a:solidFill>
                  <a:srgbClr val="404040"/>
                </a:solidFill>
                <a:cs typeface="Microsoft Tai Le"/>
              </a:rPr>
              <a:t> </a:t>
            </a:r>
            <a:r>
              <a:rPr sz="1350" spc="-4" dirty="0">
                <a:solidFill>
                  <a:srgbClr val="404040"/>
                </a:solidFill>
                <a:cs typeface="Microsoft Tai Le"/>
              </a:rPr>
              <a:t>Path–Jamaica</a:t>
            </a:r>
            <a:endParaRPr sz="1350" dirty="0">
              <a:cs typeface="Microsoft Tai Le"/>
            </a:endParaRPr>
          </a:p>
          <a:p>
            <a:pPr marL="224314" indent="-214789">
              <a:spcBef>
                <a:spcPts val="379"/>
              </a:spcBef>
              <a:buClr>
                <a:srgbClr val="FF9900"/>
              </a:buClr>
              <a:buFont typeface="Wingdings"/>
              <a:buChar char=""/>
              <a:tabLst>
                <a:tab pos="224790" algn="l"/>
              </a:tabLst>
            </a:pPr>
            <a:r>
              <a:rPr lang="es-ES" sz="1350" spc="-4" dirty="0">
                <a:solidFill>
                  <a:srgbClr val="404040"/>
                </a:solidFill>
                <a:cs typeface="Microsoft Tai Le"/>
              </a:rPr>
              <a:t>Programas para migrantes y refugiados</a:t>
            </a:r>
            <a:endParaRPr sz="1350" dirty="0">
              <a:cs typeface="Microsoft Tai Le"/>
            </a:endParaRPr>
          </a:p>
        </p:txBody>
      </p:sp>
      <p:grpSp>
        <p:nvGrpSpPr>
          <p:cNvPr id="34" name="Group 33"/>
          <p:cNvGrpSpPr/>
          <p:nvPr/>
        </p:nvGrpSpPr>
        <p:grpSpPr>
          <a:xfrm>
            <a:off x="2067545" y="1905000"/>
            <a:ext cx="5323855" cy="3886200"/>
            <a:chOff x="3793292" y="2899408"/>
            <a:chExt cx="2886172" cy="2079117"/>
          </a:xfrm>
        </p:grpSpPr>
        <p:sp>
          <p:nvSpPr>
            <p:cNvPr id="4" name="object 5"/>
            <p:cNvSpPr/>
            <p:nvPr/>
          </p:nvSpPr>
          <p:spPr>
            <a:xfrm>
              <a:off x="4727125" y="2994279"/>
              <a:ext cx="109727" cy="181736"/>
            </a:xfrm>
            <a:prstGeom prst="rect">
              <a:avLst/>
            </a:prstGeom>
            <a:blipFill>
              <a:blip r:embed="rId2" cstate="print"/>
              <a:stretch>
                <a:fillRect/>
              </a:stretch>
            </a:blipFill>
          </p:spPr>
          <p:txBody>
            <a:bodyPr wrap="square" lIns="0" tIns="0" rIns="0" bIns="0" rtlCol="0"/>
            <a:lstStyle/>
            <a:p>
              <a:endParaRPr sz="1350"/>
            </a:p>
          </p:txBody>
        </p:sp>
        <p:sp>
          <p:nvSpPr>
            <p:cNvPr id="5" name="object 6"/>
            <p:cNvSpPr/>
            <p:nvPr/>
          </p:nvSpPr>
          <p:spPr>
            <a:xfrm>
              <a:off x="3793292" y="2899408"/>
              <a:ext cx="2403729" cy="2079117"/>
            </a:xfrm>
            <a:prstGeom prst="rect">
              <a:avLst/>
            </a:prstGeom>
            <a:blipFill>
              <a:blip r:embed="rId3" cstate="print"/>
              <a:stretch>
                <a:fillRect/>
              </a:stretch>
            </a:blipFill>
          </p:spPr>
          <p:txBody>
            <a:bodyPr wrap="square" lIns="0" tIns="0" rIns="0" bIns="0" rtlCol="0"/>
            <a:lstStyle/>
            <a:p>
              <a:endParaRPr sz="1350"/>
            </a:p>
          </p:txBody>
        </p:sp>
        <p:sp>
          <p:nvSpPr>
            <p:cNvPr id="6" name="object 7"/>
            <p:cNvSpPr/>
            <p:nvPr/>
          </p:nvSpPr>
          <p:spPr>
            <a:xfrm>
              <a:off x="5289480" y="3622927"/>
              <a:ext cx="187451" cy="309753"/>
            </a:xfrm>
            <a:prstGeom prst="rect">
              <a:avLst/>
            </a:prstGeom>
            <a:blipFill>
              <a:blip r:embed="rId4" cstate="print"/>
              <a:stretch>
                <a:fillRect/>
              </a:stretch>
            </a:blipFill>
          </p:spPr>
          <p:txBody>
            <a:bodyPr wrap="square" lIns="0" tIns="0" rIns="0" bIns="0" rtlCol="0"/>
            <a:lstStyle/>
            <a:p>
              <a:endParaRPr sz="1350"/>
            </a:p>
          </p:txBody>
        </p:sp>
        <p:sp>
          <p:nvSpPr>
            <p:cNvPr id="7" name="object 8"/>
            <p:cNvSpPr/>
            <p:nvPr/>
          </p:nvSpPr>
          <p:spPr>
            <a:xfrm>
              <a:off x="4368222" y="2919982"/>
              <a:ext cx="149733" cy="248031"/>
            </a:xfrm>
            <a:prstGeom prst="rect">
              <a:avLst/>
            </a:prstGeom>
            <a:blipFill>
              <a:blip r:embed="rId5" cstate="print"/>
              <a:stretch>
                <a:fillRect/>
              </a:stretch>
            </a:blipFill>
          </p:spPr>
          <p:txBody>
            <a:bodyPr wrap="square" lIns="0" tIns="0" rIns="0" bIns="0" rtlCol="0"/>
            <a:lstStyle/>
            <a:p>
              <a:endParaRPr sz="1350"/>
            </a:p>
          </p:txBody>
        </p:sp>
        <p:sp>
          <p:nvSpPr>
            <p:cNvPr id="8" name="object 9"/>
            <p:cNvSpPr/>
            <p:nvPr/>
          </p:nvSpPr>
          <p:spPr>
            <a:xfrm>
              <a:off x="5155749" y="4227575"/>
              <a:ext cx="172593" cy="284606"/>
            </a:xfrm>
            <a:prstGeom prst="rect">
              <a:avLst/>
            </a:prstGeom>
            <a:blipFill>
              <a:blip r:embed="rId6" cstate="print"/>
              <a:stretch>
                <a:fillRect/>
              </a:stretch>
            </a:blipFill>
          </p:spPr>
          <p:txBody>
            <a:bodyPr wrap="square" lIns="0" tIns="0" rIns="0" bIns="0" rtlCol="0"/>
            <a:lstStyle/>
            <a:p>
              <a:endParaRPr sz="1350"/>
            </a:p>
          </p:txBody>
        </p:sp>
        <p:sp>
          <p:nvSpPr>
            <p:cNvPr id="9" name="object 10"/>
            <p:cNvSpPr/>
            <p:nvPr/>
          </p:nvSpPr>
          <p:spPr>
            <a:xfrm>
              <a:off x="4600251" y="3094862"/>
              <a:ext cx="145161" cy="240029"/>
            </a:xfrm>
            <a:prstGeom prst="rect">
              <a:avLst/>
            </a:prstGeom>
            <a:blipFill>
              <a:blip r:embed="rId7" cstate="print"/>
              <a:stretch>
                <a:fillRect/>
              </a:stretch>
            </a:blipFill>
          </p:spPr>
          <p:txBody>
            <a:bodyPr wrap="square" lIns="0" tIns="0" rIns="0" bIns="0" rtlCol="0"/>
            <a:lstStyle/>
            <a:p>
              <a:endParaRPr sz="1350"/>
            </a:p>
          </p:txBody>
        </p:sp>
        <p:sp>
          <p:nvSpPr>
            <p:cNvPr id="10" name="object 11"/>
            <p:cNvSpPr/>
            <p:nvPr/>
          </p:nvSpPr>
          <p:spPr>
            <a:xfrm>
              <a:off x="4961438" y="3721226"/>
              <a:ext cx="149733" cy="248030"/>
            </a:xfrm>
            <a:prstGeom prst="rect">
              <a:avLst/>
            </a:prstGeom>
            <a:blipFill>
              <a:blip r:embed="rId8" cstate="print"/>
              <a:stretch>
                <a:fillRect/>
              </a:stretch>
            </a:blipFill>
          </p:spPr>
          <p:txBody>
            <a:bodyPr wrap="square" lIns="0" tIns="0" rIns="0" bIns="0" rtlCol="0"/>
            <a:lstStyle/>
            <a:p>
              <a:endParaRPr sz="1350"/>
            </a:p>
          </p:txBody>
        </p:sp>
        <p:sp>
          <p:nvSpPr>
            <p:cNvPr id="11" name="object 12"/>
            <p:cNvSpPr/>
            <p:nvPr/>
          </p:nvSpPr>
          <p:spPr>
            <a:xfrm>
              <a:off x="4803704" y="3046857"/>
              <a:ext cx="92583" cy="153161"/>
            </a:xfrm>
            <a:prstGeom prst="rect">
              <a:avLst/>
            </a:prstGeom>
            <a:blipFill>
              <a:blip r:embed="rId9" cstate="print"/>
              <a:stretch>
                <a:fillRect/>
              </a:stretch>
            </a:blipFill>
          </p:spPr>
          <p:txBody>
            <a:bodyPr wrap="square" lIns="0" tIns="0" rIns="0" bIns="0" rtlCol="0"/>
            <a:lstStyle/>
            <a:p>
              <a:endParaRPr sz="1350"/>
            </a:p>
          </p:txBody>
        </p:sp>
        <p:sp>
          <p:nvSpPr>
            <p:cNvPr id="12" name="object 13"/>
            <p:cNvSpPr/>
            <p:nvPr/>
          </p:nvSpPr>
          <p:spPr>
            <a:xfrm>
              <a:off x="5054022" y="4060697"/>
              <a:ext cx="115443" cy="189738"/>
            </a:xfrm>
            <a:prstGeom prst="rect">
              <a:avLst/>
            </a:prstGeom>
            <a:blipFill>
              <a:blip r:embed="rId10" cstate="print"/>
              <a:stretch>
                <a:fillRect/>
              </a:stretch>
            </a:blipFill>
          </p:spPr>
          <p:txBody>
            <a:bodyPr wrap="square" lIns="0" tIns="0" rIns="0" bIns="0" rtlCol="0"/>
            <a:lstStyle/>
            <a:p>
              <a:endParaRPr sz="1350"/>
            </a:p>
          </p:txBody>
        </p:sp>
        <p:sp>
          <p:nvSpPr>
            <p:cNvPr id="13" name="object 14"/>
            <p:cNvSpPr/>
            <p:nvPr/>
          </p:nvSpPr>
          <p:spPr>
            <a:xfrm>
              <a:off x="5158035" y="3345179"/>
              <a:ext cx="115443" cy="189738"/>
            </a:xfrm>
            <a:prstGeom prst="rect">
              <a:avLst/>
            </a:prstGeom>
            <a:blipFill>
              <a:blip r:embed="rId10" cstate="print"/>
              <a:stretch>
                <a:fillRect/>
              </a:stretch>
            </a:blipFill>
          </p:spPr>
          <p:txBody>
            <a:bodyPr wrap="square" lIns="0" tIns="0" rIns="0" bIns="0" rtlCol="0"/>
            <a:lstStyle/>
            <a:p>
              <a:endParaRPr sz="1350"/>
            </a:p>
          </p:txBody>
        </p:sp>
        <p:sp>
          <p:nvSpPr>
            <p:cNvPr id="14" name="object 15"/>
            <p:cNvSpPr/>
            <p:nvPr/>
          </p:nvSpPr>
          <p:spPr>
            <a:xfrm>
              <a:off x="4986585" y="3402329"/>
              <a:ext cx="115443" cy="189738"/>
            </a:xfrm>
            <a:prstGeom prst="rect">
              <a:avLst/>
            </a:prstGeom>
            <a:blipFill>
              <a:blip r:embed="rId10" cstate="print"/>
              <a:stretch>
                <a:fillRect/>
              </a:stretch>
            </a:blipFill>
          </p:spPr>
          <p:txBody>
            <a:bodyPr wrap="square" lIns="0" tIns="0" rIns="0" bIns="0" rtlCol="0"/>
            <a:lstStyle/>
            <a:p>
              <a:endParaRPr sz="1350"/>
            </a:p>
          </p:txBody>
        </p:sp>
        <p:sp>
          <p:nvSpPr>
            <p:cNvPr id="15" name="object 16"/>
            <p:cNvSpPr/>
            <p:nvPr/>
          </p:nvSpPr>
          <p:spPr>
            <a:xfrm>
              <a:off x="4877999" y="3506342"/>
              <a:ext cx="115443" cy="190880"/>
            </a:xfrm>
            <a:prstGeom prst="rect">
              <a:avLst/>
            </a:prstGeom>
            <a:blipFill>
              <a:blip r:embed="rId10" cstate="print"/>
              <a:stretch>
                <a:fillRect/>
              </a:stretch>
            </a:blipFill>
          </p:spPr>
          <p:txBody>
            <a:bodyPr wrap="square" lIns="0" tIns="0" rIns="0" bIns="0" rtlCol="0"/>
            <a:lstStyle/>
            <a:p>
              <a:endParaRPr sz="1350"/>
            </a:p>
          </p:txBody>
        </p:sp>
        <p:sp>
          <p:nvSpPr>
            <p:cNvPr id="16" name="object 17"/>
            <p:cNvSpPr/>
            <p:nvPr/>
          </p:nvSpPr>
          <p:spPr>
            <a:xfrm>
              <a:off x="4861998" y="3090290"/>
              <a:ext cx="74294" cy="120015"/>
            </a:xfrm>
            <a:prstGeom prst="rect">
              <a:avLst/>
            </a:prstGeom>
            <a:blipFill>
              <a:blip r:embed="rId11" cstate="print"/>
              <a:stretch>
                <a:fillRect/>
              </a:stretch>
            </a:blipFill>
          </p:spPr>
          <p:txBody>
            <a:bodyPr wrap="square" lIns="0" tIns="0" rIns="0" bIns="0" rtlCol="0"/>
            <a:lstStyle/>
            <a:p>
              <a:endParaRPr sz="1350"/>
            </a:p>
          </p:txBody>
        </p:sp>
        <p:sp>
          <p:nvSpPr>
            <p:cNvPr id="17" name="object 18"/>
            <p:cNvSpPr/>
            <p:nvPr/>
          </p:nvSpPr>
          <p:spPr>
            <a:xfrm>
              <a:off x="4920291" y="3156583"/>
              <a:ext cx="73151" cy="121158"/>
            </a:xfrm>
            <a:prstGeom prst="rect">
              <a:avLst/>
            </a:prstGeom>
            <a:blipFill>
              <a:blip r:embed="rId11" cstate="print"/>
              <a:stretch>
                <a:fillRect/>
              </a:stretch>
            </a:blipFill>
          </p:spPr>
          <p:txBody>
            <a:bodyPr wrap="square" lIns="0" tIns="0" rIns="0" bIns="0" rtlCol="0"/>
            <a:lstStyle/>
            <a:p>
              <a:endParaRPr sz="1350"/>
            </a:p>
          </p:txBody>
        </p:sp>
        <p:sp>
          <p:nvSpPr>
            <p:cNvPr id="18" name="object 19"/>
            <p:cNvSpPr/>
            <p:nvPr/>
          </p:nvSpPr>
          <p:spPr>
            <a:xfrm>
              <a:off x="4732838" y="3193161"/>
              <a:ext cx="92583" cy="153161"/>
            </a:xfrm>
            <a:prstGeom prst="rect">
              <a:avLst/>
            </a:prstGeom>
            <a:blipFill>
              <a:blip r:embed="rId9" cstate="print"/>
              <a:stretch>
                <a:fillRect/>
              </a:stretch>
            </a:blipFill>
          </p:spPr>
          <p:txBody>
            <a:bodyPr wrap="square" lIns="0" tIns="0" rIns="0" bIns="0" rtlCol="0"/>
            <a:lstStyle/>
            <a:p>
              <a:endParaRPr sz="1350"/>
            </a:p>
          </p:txBody>
        </p:sp>
        <p:sp>
          <p:nvSpPr>
            <p:cNvPr id="19" name="object 20"/>
            <p:cNvSpPr/>
            <p:nvPr/>
          </p:nvSpPr>
          <p:spPr>
            <a:xfrm>
              <a:off x="4859712" y="3302889"/>
              <a:ext cx="110870" cy="184022"/>
            </a:xfrm>
            <a:prstGeom prst="rect">
              <a:avLst/>
            </a:prstGeom>
            <a:blipFill>
              <a:blip r:embed="rId12" cstate="print"/>
              <a:stretch>
                <a:fillRect/>
              </a:stretch>
            </a:blipFill>
          </p:spPr>
          <p:txBody>
            <a:bodyPr wrap="square" lIns="0" tIns="0" rIns="0" bIns="0" rtlCol="0"/>
            <a:lstStyle/>
            <a:p>
              <a:endParaRPr sz="1350"/>
            </a:p>
          </p:txBody>
        </p:sp>
        <p:sp>
          <p:nvSpPr>
            <p:cNvPr id="20" name="object 21"/>
            <p:cNvSpPr/>
            <p:nvPr/>
          </p:nvSpPr>
          <p:spPr>
            <a:xfrm>
              <a:off x="4771701" y="3320033"/>
              <a:ext cx="92583" cy="152018"/>
            </a:xfrm>
            <a:prstGeom prst="rect">
              <a:avLst/>
            </a:prstGeom>
            <a:blipFill>
              <a:blip r:embed="rId13" cstate="print"/>
              <a:stretch>
                <a:fillRect/>
              </a:stretch>
            </a:blipFill>
          </p:spPr>
          <p:txBody>
            <a:bodyPr wrap="square" lIns="0" tIns="0" rIns="0" bIns="0" rtlCol="0"/>
            <a:lstStyle/>
            <a:p>
              <a:endParaRPr sz="1350"/>
            </a:p>
          </p:txBody>
        </p:sp>
        <p:sp>
          <p:nvSpPr>
            <p:cNvPr id="21" name="object 22"/>
            <p:cNvSpPr/>
            <p:nvPr/>
          </p:nvSpPr>
          <p:spPr>
            <a:xfrm>
              <a:off x="4674545" y="3251453"/>
              <a:ext cx="97155" cy="160020"/>
            </a:xfrm>
            <a:prstGeom prst="rect">
              <a:avLst/>
            </a:prstGeom>
            <a:blipFill>
              <a:blip r:embed="rId14" cstate="print"/>
              <a:stretch>
                <a:fillRect/>
              </a:stretch>
            </a:blipFill>
          </p:spPr>
          <p:txBody>
            <a:bodyPr wrap="square" lIns="0" tIns="0" rIns="0" bIns="0" rtlCol="0"/>
            <a:lstStyle/>
            <a:p>
              <a:endParaRPr sz="1350"/>
            </a:p>
          </p:txBody>
        </p:sp>
        <p:sp>
          <p:nvSpPr>
            <p:cNvPr id="22" name="object 23"/>
            <p:cNvSpPr/>
            <p:nvPr/>
          </p:nvSpPr>
          <p:spPr>
            <a:xfrm>
              <a:off x="4578534" y="3330321"/>
              <a:ext cx="83438" cy="99440"/>
            </a:xfrm>
            <a:prstGeom prst="rect">
              <a:avLst/>
            </a:prstGeom>
            <a:blipFill>
              <a:blip r:embed="rId15" cstate="print"/>
              <a:stretch>
                <a:fillRect/>
              </a:stretch>
            </a:blipFill>
          </p:spPr>
          <p:txBody>
            <a:bodyPr wrap="square" lIns="0" tIns="0" rIns="0" bIns="0" rtlCol="0"/>
            <a:lstStyle/>
            <a:p>
              <a:endParaRPr sz="1350"/>
            </a:p>
          </p:txBody>
        </p:sp>
        <p:sp>
          <p:nvSpPr>
            <p:cNvPr id="23" name="object 24"/>
            <p:cNvSpPr/>
            <p:nvPr/>
          </p:nvSpPr>
          <p:spPr>
            <a:xfrm>
              <a:off x="4870000" y="3196589"/>
              <a:ext cx="73151" cy="121158"/>
            </a:xfrm>
            <a:prstGeom prst="rect">
              <a:avLst/>
            </a:prstGeom>
            <a:blipFill>
              <a:blip r:embed="rId11" cstate="print"/>
              <a:stretch>
                <a:fillRect/>
              </a:stretch>
            </a:blipFill>
          </p:spPr>
          <p:txBody>
            <a:bodyPr wrap="square" lIns="0" tIns="0" rIns="0" bIns="0" rtlCol="0"/>
            <a:lstStyle/>
            <a:p>
              <a:endParaRPr sz="1350"/>
            </a:p>
          </p:txBody>
        </p:sp>
        <p:sp>
          <p:nvSpPr>
            <p:cNvPr id="27" name="object 29"/>
            <p:cNvSpPr/>
            <p:nvPr/>
          </p:nvSpPr>
          <p:spPr>
            <a:xfrm>
              <a:off x="5842693" y="3235450"/>
              <a:ext cx="836771" cy="1044893"/>
            </a:xfrm>
            <a:custGeom>
              <a:avLst/>
              <a:gdLst/>
              <a:ahLst/>
              <a:cxnLst/>
              <a:rect l="l" t="t" r="r" b="b"/>
              <a:pathLst>
                <a:path w="1115695" h="1393189">
                  <a:moveTo>
                    <a:pt x="1115568" y="0"/>
                  </a:moveTo>
                  <a:lnTo>
                    <a:pt x="0" y="696468"/>
                  </a:lnTo>
                  <a:lnTo>
                    <a:pt x="1115568" y="1392936"/>
                  </a:lnTo>
                  <a:lnTo>
                    <a:pt x="1115568" y="0"/>
                  </a:lnTo>
                  <a:close/>
                </a:path>
              </a:pathLst>
            </a:custGeom>
            <a:solidFill>
              <a:srgbClr val="F09C0D"/>
            </a:solidFill>
          </p:spPr>
          <p:txBody>
            <a:bodyPr wrap="square" lIns="0" tIns="0" rIns="0" bIns="0" rtlCol="0"/>
            <a:lstStyle/>
            <a:p>
              <a:endParaRPr sz="1350"/>
            </a:p>
          </p:txBody>
        </p:sp>
        <p:sp>
          <p:nvSpPr>
            <p:cNvPr id="29" name="object 31"/>
            <p:cNvSpPr/>
            <p:nvPr/>
          </p:nvSpPr>
          <p:spPr>
            <a:xfrm>
              <a:off x="4579391" y="3334796"/>
              <a:ext cx="90297" cy="73819"/>
            </a:xfrm>
            <a:prstGeom prst="rect">
              <a:avLst/>
            </a:prstGeom>
            <a:blipFill>
              <a:blip r:embed="rId16" cstate="print"/>
              <a:stretch>
                <a:fillRect/>
              </a:stretch>
            </a:blipFill>
          </p:spPr>
          <p:txBody>
            <a:bodyPr wrap="square" lIns="0" tIns="0" rIns="0" bIns="0" rtlCol="0"/>
            <a:lstStyle/>
            <a:p>
              <a:endParaRPr sz="1350"/>
            </a:p>
          </p:txBody>
        </p:sp>
        <p:sp>
          <p:nvSpPr>
            <p:cNvPr id="30" name="object 32"/>
            <p:cNvSpPr/>
            <p:nvPr/>
          </p:nvSpPr>
          <p:spPr>
            <a:xfrm>
              <a:off x="4715693" y="3082575"/>
              <a:ext cx="89726" cy="77724"/>
            </a:xfrm>
            <a:prstGeom prst="rect">
              <a:avLst/>
            </a:prstGeom>
            <a:blipFill>
              <a:blip r:embed="rId17" cstate="print"/>
              <a:stretch>
                <a:fillRect/>
              </a:stretch>
            </a:blipFill>
          </p:spPr>
          <p:txBody>
            <a:bodyPr wrap="square" lIns="0" tIns="0" rIns="0" bIns="0" rtlCol="0"/>
            <a:lstStyle/>
            <a:p>
              <a:endParaRPr sz="1350"/>
            </a:p>
          </p:txBody>
        </p:sp>
        <p:sp>
          <p:nvSpPr>
            <p:cNvPr id="32" name="object 34"/>
            <p:cNvSpPr/>
            <p:nvPr/>
          </p:nvSpPr>
          <p:spPr>
            <a:xfrm>
              <a:off x="4615873" y="3045189"/>
              <a:ext cx="289022" cy="136832"/>
            </a:xfrm>
            <a:prstGeom prst="rect">
              <a:avLst/>
            </a:prstGeom>
            <a:blipFill>
              <a:blip r:embed="rId18" cstate="print"/>
              <a:stretch>
                <a:fillRect/>
              </a:stretch>
            </a:blipFill>
          </p:spPr>
          <p:txBody>
            <a:bodyPr wrap="square" lIns="0" tIns="0" rIns="0" bIns="0" rtlCol="0"/>
            <a:lstStyle/>
            <a:p>
              <a:endParaRPr sz="1350"/>
            </a:p>
          </p:txBody>
        </p:sp>
      </p:grpSp>
      <p:sp>
        <p:nvSpPr>
          <p:cNvPr id="35" name="TextBox 34"/>
          <p:cNvSpPr txBox="1"/>
          <p:nvPr/>
        </p:nvSpPr>
        <p:spPr>
          <a:xfrm>
            <a:off x="5613116" y="2697540"/>
            <a:ext cx="1798826" cy="1569660"/>
          </a:xfrm>
          <a:prstGeom prst="rect">
            <a:avLst/>
          </a:prstGeom>
          <a:noFill/>
        </p:spPr>
        <p:txBody>
          <a:bodyPr wrap="none" rtlCol="0">
            <a:spAutoFit/>
          </a:bodyPr>
          <a:lstStyle/>
          <a:p>
            <a:pPr algn="r"/>
            <a:r>
              <a:rPr lang="es-US" sz="2400" b="1" dirty="0" smtClean="0">
                <a:solidFill>
                  <a:schemeClr val="accent1">
                    <a:lumMod val="75000"/>
                  </a:schemeClr>
                </a:solidFill>
              </a:rPr>
              <a:t>200</a:t>
            </a:r>
          </a:p>
          <a:p>
            <a:pPr algn="r"/>
            <a:r>
              <a:rPr lang="es-US" sz="1600" b="1" dirty="0" err="1" smtClean="0">
                <a:solidFill>
                  <a:schemeClr val="accent1">
                    <a:lumMod val="75000"/>
                  </a:schemeClr>
                </a:solidFill>
              </a:rPr>
              <a:t>Innovation</a:t>
            </a:r>
            <a:r>
              <a:rPr lang="es-US" sz="1600" b="1" dirty="0" smtClean="0">
                <a:solidFill>
                  <a:schemeClr val="accent1">
                    <a:lumMod val="75000"/>
                  </a:schemeClr>
                </a:solidFill>
              </a:rPr>
              <a:t> Centres</a:t>
            </a:r>
          </a:p>
          <a:p>
            <a:pPr algn="r"/>
            <a:r>
              <a:rPr lang="es-US" sz="1600" b="1" dirty="0" smtClean="0">
                <a:solidFill>
                  <a:schemeClr val="accent1">
                    <a:lumMod val="75000"/>
                  </a:schemeClr>
                </a:solidFill>
              </a:rPr>
              <a:t>in</a:t>
            </a:r>
          </a:p>
          <a:p>
            <a:pPr algn="r"/>
            <a:r>
              <a:rPr lang="es-US" sz="2400" b="1" dirty="0" smtClean="0">
                <a:solidFill>
                  <a:schemeClr val="accent1">
                    <a:lumMod val="75000"/>
                  </a:schemeClr>
                </a:solidFill>
              </a:rPr>
              <a:t>21</a:t>
            </a:r>
          </a:p>
          <a:p>
            <a:pPr algn="r"/>
            <a:r>
              <a:rPr lang="es-US" sz="1600" b="1" dirty="0" err="1" smtClean="0">
                <a:solidFill>
                  <a:schemeClr val="accent1">
                    <a:lumMod val="75000"/>
                  </a:schemeClr>
                </a:solidFill>
              </a:rPr>
              <a:t>Countries</a:t>
            </a:r>
            <a:endParaRPr lang="es-US" sz="1600" b="1" dirty="0">
              <a:solidFill>
                <a:schemeClr val="accent1">
                  <a:lumMod val="75000"/>
                </a:schemeClr>
              </a:solidFill>
            </a:endParaRPr>
          </a:p>
        </p:txBody>
      </p:sp>
    </p:spTree>
    <p:extLst>
      <p:ext uri="{BB962C8B-B14F-4D97-AF65-F5344CB8AC3E}">
        <p14:creationId xmlns:p14="http://schemas.microsoft.com/office/powerpoint/2010/main" val="539963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208325" y="2278588"/>
            <a:ext cx="4353307" cy="719908"/>
          </a:xfrm>
          <a:prstGeom prst="rect">
            <a:avLst/>
          </a:prstGeom>
        </p:spPr>
        <p:txBody>
          <a:bodyPr vert="horz" wrap="square" lIns="0" tIns="88106" rIns="0" bIns="0" rtlCol="0">
            <a:spAutoFit/>
          </a:bodyPr>
          <a:lstStyle/>
          <a:p>
            <a:pPr marL="180975" indent="-171450">
              <a:spcBef>
                <a:spcPts val="694"/>
              </a:spcBef>
              <a:buClr>
                <a:srgbClr val="FF9900"/>
              </a:buClr>
              <a:buFont typeface="Wingdings"/>
              <a:buChar char=""/>
              <a:tabLst>
                <a:tab pos="180975" algn="l"/>
              </a:tabLst>
            </a:pPr>
            <a:r>
              <a:rPr lang="en-US" b="1" spc="4" dirty="0" smtClean="0">
                <a:solidFill>
                  <a:srgbClr val="404040"/>
                </a:solidFill>
                <a:cs typeface="Arial"/>
              </a:rPr>
              <a:t>Innovation Labs</a:t>
            </a:r>
            <a:endParaRPr dirty="0">
              <a:cs typeface="Arial"/>
            </a:endParaRPr>
          </a:p>
          <a:p>
            <a:pPr marL="180975" indent="-171450">
              <a:spcBef>
                <a:spcPts val="623"/>
              </a:spcBef>
              <a:buClr>
                <a:srgbClr val="FF9900"/>
              </a:buClr>
              <a:buFont typeface="Wingdings"/>
              <a:buChar char=""/>
              <a:tabLst>
                <a:tab pos="180975" algn="l"/>
              </a:tabLst>
            </a:pPr>
            <a:r>
              <a:rPr lang="es-ES" b="1" spc="-8" dirty="0" smtClean="0">
                <a:solidFill>
                  <a:srgbClr val="404040"/>
                </a:solidFill>
                <a:cs typeface="Arial"/>
              </a:rPr>
              <a:t>Open </a:t>
            </a:r>
            <a:r>
              <a:rPr lang="es-ES" b="1" spc="-8" dirty="0" err="1" smtClean="0">
                <a:solidFill>
                  <a:srgbClr val="404040"/>
                </a:solidFill>
                <a:cs typeface="Arial"/>
              </a:rPr>
              <a:t>Government</a:t>
            </a:r>
            <a:r>
              <a:rPr lang="es-ES" b="1" spc="-8" dirty="0" smtClean="0">
                <a:solidFill>
                  <a:srgbClr val="404040"/>
                </a:solidFill>
                <a:cs typeface="Arial"/>
              </a:rPr>
              <a:t> </a:t>
            </a:r>
            <a:r>
              <a:rPr lang="es-ES" b="1" spc="-8" dirty="0" err="1" smtClean="0">
                <a:solidFill>
                  <a:srgbClr val="404040"/>
                </a:solidFill>
                <a:cs typeface="Arial"/>
              </a:rPr>
              <a:t>Programs</a:t>
            </a:r>
            <a:endParaRPr dirty="0">
              <a:cs typeface="Arial"/>
            </a:endParaRPr>
          </a:p>
        </p:txBody>
      </p:sp>
      <p:sp>
        <p:nvSpPr>
          <p:cNvPr id="3" name="object 4"/>
          <p:cNvSpPr txBox="1"/>
          <p:nvPr/>
        </p:nvSpPr>
        <p:spPr>
          <a:xfrm>
            <a:off x="541319" y="3086450"/>
            <a:ext cx="3382137" cy="289021"/>
          </a:xfrm>
          <a:prstGeom prst="rect">
            <a:avLst/>
          </a:prstGeom>
        </p:spPr>
        <p:txBody>
          <a:bodyPr vert="horz" wrap="square" lIns="0" tIns="57626" rIns="0" bIns="0" rtlCol="0">
            <a:spAutoFit/>
          </a:bodyPr>
          <a:lstStyle/>
          <a:p>
            <a:pPr marL="224314" indent="-214789">
              <a:spcBef>
                <a:spcPts val="454"/>
              </a:spcBef>
              <a:buClr>
                <a:srgbClr val="FF9900"/>
              </a:buClr>
              <a:buFont typeface="Wingdings"/>
              <a:buChar char=""/>
              <a:tabLst>
                <a:tab pos="224790" algn="l"/>
              </a:tabLst>
            </a:pPr>
            <a:r>
              <a:rPr lang="en-US" sz="1500" spc="-8" dirty="0" smtClean="0">
                <a:solidFill>
                  <a:srgbClr val="404040"/>
                </a:solidFill>
                <a:cs typeface="Microsoft Sans Serif"/>
              </a:rPr>
              <a:t>Private / Public Partnerships</a:t>
            </a:r>
            <a:endParaRPr sz="1500" dirty="0">
              <a:cs typeface="Microsoft Sans Serif"/>
            </a:endParaRPr>
          </a:p>
        </p:txBody>
      </p:sp>
      <p:sp>
        <p:nvSpPr>
          <p:cNvPr id="6" name="object 12"/>
          <p:cNvSpPr/>
          <p:nvPr/>
        </p:nvSpPr>
        <p:spPr>
          <a:xfrm>
            <a:off x="2651229" y="990600"/>
            <a:ext cx="5254521" cy="5393055"/>
          </a:xfrm>
          <a:prstGeom prst="rect">
            <a:avLst/>
          </a:prstGeom>
          <a:blipFill>
            <a:blip r:embed="rId2" cstate="print"/>
            <a:stretch>
              <a:fillRect/>
            </a:stretch>
          </a:blipFill>
        </p:spPr>
        <p:txBody>
          <a:bodyPr wrap="square" lIns="0" tIns="0" rIns="0" bIns="0" rtlCol="0"/>
          <a:lstStyle/>
          <a:p>
            <a:endParaRPr sz="1400"/>
          </a:p>
        </p:txBody>
      </p:sp>
      <p:sp>
        <p:nvSpPr>
          <p:cNvPr id="19" name="object 2"/>
          <p:cNvSpPr txBox="1">
            <a:spLocks/>
          </p:cNvSpPr>
          <p:nvPr/>
        </p:nvSpPr>
        <p:spPr>
          <a:xfrm>
            <a:off x="0" y="342133"/>
            <a:ext cx="6783229" cy="332303"/>
          </a:xfrm>
          <a:prstGeom prst="rect">
            <a:avLst/>
          </a:prstGeom>
        </p:spPr>
        <p:txBody>
          <a:bodyPr vert="horz" wrap="square" lIns="0" tIns="9049" rIns="0" bIns="0" rtlCol="0">
            <a:spAutoFit/>
          </a:bodyPr>
          <a:lstStyle>
            <a:lvl1pPr>
              <a:defRPr>
                <a:latin typeface="+mj-lt"/>
                <a:ea typeface="+mj-ea"/>
                <a:cs typeface="+mj-cs"/>
              </a:defRPr>
            </a:lvl1pPr>
          </a:lstStyle>
          <a:p>
            <a:pPr marL="9525" algn="r">
              <a:spcBef>
                <a:spcPts val="71"/>
              </a:spcBef>
            </a:pPr>
            <a:r>
              <a:rPr lang="es-ES" sz="2100" b="1" kern="0" spc="-4" dirty="0" smtClean="0">
                <a:solidFill>
                  <a:sysClr val="windowText" lastClr="000000"/>
                </a:solidFill>
                <a:latin typeface="+mn-lt"/>
                <a:cs typeface="Microsoft Tai Le"/>
              </a:rPr>
              <a:t>Iniciativa DIA: </a:t>
            </a:r>
            <a:r>
              <a:rPr lang="en-US" sz="2100" b="1" kern="0" spc="-4" dirty="0" smtClean="0">
                <a:solidFill>
                  <a:sysClr val="windowText" lastClr="000000"/>
                </a:solidFill>
                <a:latin typeface="+mn-lt"/>
                <a:cs typeface="Microsoft Tai Le"/>
              </a:rPr>
              <a:t>Democratizing Innovation in the Americas</a:t>
            </a:r>
            <a:endParaRPr lang="en-US" sz="1650" kern="0" dirty="0">
              <a:solidFill>
                <a:sysClr val="windowText" lastClr="000000"/>
              </a:solidFill>
              <a:latin typeface="+mn-lt"/>
              <a:cs typeface="Microsoft Tai Le"/>
            </a:endParaRPr>
          </a:p>
        </p:txBody>
      </p:sp>
      <p:sp>
        <p:nvSpPr>
          <p:cNvPr id="20" name="TextBox 19"/>
          <p:cNvSpPr txBox="1"/>
          <p:nvPr/>
        </p:nvSpPr>
        <p:spPr>
          <a:xfrm>
            <a:off x="3739702" y="6163832"/>
            <a:ext cx="4255396" cy="307777"/>
          </a:xfrm>
          <a:prstGeom prst="rect">
            <a:avLst/>
          </a:prstGeom>
          <a:noFill/>
        </p:spPr>
        <p:txBody>
          <a:bodyPr wrap="none" rtlCol="0">
            <a:spAutoFit/>
          </a:bodyPr>
          <a:lstStyle/>
          <a:p>
            <a:r>
              <a:rPr lang="en-US" sz="1400" dirty="0" smtClean="0"/>
              <a:t>Belize  I  Colombia    I   Costa Rica   I   Jamaica   I   Mexico</a:t>
            </a:r>
            <a:endParaRPr lang="en-US" sz="1400" dirty="0"/>
          </a:p>
        </p:txBody>
      </p:sp>
      <p:sp>
        <p:nvSpPr>
          <p:cNvPr id="24" name="Rounded Rectangle 23"/>
          <p:cNvSpPr/>
          <p:nvPr/>
        </p:nvSpPr>
        <p:spPr>
          <a:xfrm>
            <a:off x="3581400" y="990600"/>
            <a:ext cx="1600200"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576204" y="1838701"/>
            <a:ext cx="2207025"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391614" y="3657600"/>
            <a:ext cx="1523476" cy="8792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392742" y="1933463"/>
            <a:ext cx="1345625" cy="523220"/>
          </a:xfrm>
          <a:prstGeom prst="rect">
            <a:avLst/>
          </a:prstGeom>
          <a:noFill/>
        </p:spPr>
        <p:txBody>
          <a:bodyPr wrap="none" rtlCol="0">
            <a:spAutoFit/>
          </a:bodyPr>
          <a:lstStyle/>
          <a:p>
            <a:r>
              <a:rPr lang="en-US" sz="2800" b="1" dirty="0" smtClean="0">
                <a:solidFill>
                  <a:schemeClr val="accent1">
                    <a:lumMod val="75000"/>
                  </a:schemeClr>
                </a:solidFill>
              </a:rPr>
              <a:t>IMPACT</a:t>
            </a:r>
            <a:endParaRPr lang="en-US" b="1" dirty="0">
              <a:solidFill>
                <a:schemeClr val="accent1">
                  <a:lumMod val="75000"/>
                </a:schemeClr>
              </a:solidFill>
            </a:endParaRPr>
          </a:p>
        </p:txBody>
      </p:sp>
      <p:sp>
        <p:nvSpPr>
          <p:cNvPr id="28" name="TextBox 27"/>
          <p:cNvSpPr txBox="1"/>
          <p:nvPr/>
        </p:nvSpPr>
        <p:spPr>
          <a:xfrm>
            <a:off x="3387523" y="3560458"/>
            <a:ext cx="1217256" cy="1169551"/>
          </a:xfrm>
          <a:prstGeom prst="rect">
            <a:avLst/>
          </a:prstGeom>
          <a:noFill/>
        </p:spPr>
        <p:txBody>
          <a:bodyPr wrap="none" rtlCol="0">
            <a:spAutoFit/>
          </a:bodyPr>
          <a:lstStyle/>
          <a:p>
            <a:pPr algn="r"/>
            <a:r>
              <a:rPr lang="es-US" sz="2800" b="1" dirty="0" smtClean="0">
                <a:solidFill>
                  <a:schemeClr val="accent1">
                    <a:lumMod val="75000"/>
                  </a:schemeClr>
                </a:solidFill>
              </a:rPr>
              <a:t>497</a:t>
            </a:r>
          </a:p>
          <a:p>
            <a:pPr algn="r"/>
            <a:r>
              <a:rPr lang="es-US" b="1" dirty="0" err="1" smtClean="0">
                <a:solidFill>
                  <a:schemeClr val="accent1">
                    <a:lumMod val="75000"/>
                  </a:schemeClr>
                </a:solidFill>
              </a:rPr>
              <a:t>Disruptive</a:t>
            </a:r>
            <a:r>
              <a:rPr lang="es-US" b="1" dirty="0" smtClean="0">
                <a:solidFill>
                  <a:schemeClr val="accent1">
                    <a:lumMod val="75000"/>
                  </a:schemeClr>
                </a:solidFill>
              </a:rPr>
              <a:t> </a:t>
            </a:r>
          </a:p>
          <a:p>
            <a:pPr algn="r"/>
            <a:r>
              <a:rPr lang="es-US" sz="1200" b="1" dirty="0" err="1" smtClean="0">
                <a:solidFill>
                  <a:schemeClr val="accent1">
                    <a:lumMod val="75000"/>
                  </a:schemeClr>
                </a:solidFill>
              </a:rPr>
              <a:t>Projects</a:t>
            </a:r>
            <a:endParaRPr lang="es-US" sz="1200" b="1" dirty="0" smtClean="0">
              <a:solidFill>
                <a:schemeClr val="accent1">
                  <a:lumMod val="75000"/>
                </a:schemeClr>
              </a:solidFill>
            </a:endParaRPr>
          </a:p>
          <a:p>
            <a:pPr algn="r"/>
            <a:r>
              <a:rPr lang="es-US" sz="1200" b="1" dirty="0" err="1" smtClean="0">
                <a:solidFill>
                  <a:schemeClr val="accent1">
                    <a:lumMod val="75000"/>
                  </a:schemeClr>
                </a:solidFill>
              </a:rPr>
              <a:t>Implemented</a:t>
            </a:r>
            <a:endParaRPr lang="es-US" sz="1200" b="1" dirty="0">
              <a:solidFill>
                <a:schemeClr val="accent1">
                  <a:lumMod val="75000"/>
                </a:schemeClr>
              </a:solidFill>
            </a:endParaRPr>
          </a:p>
        </p:txBody>
      </p:sp>
      <p:sp>
        <p:nvSpPr>
          <p:cNvPr id="29" name="TextBox 28"/>
          <p:cNvSpPr txBox="1"/>
          <p:nvPr/>
        </p:nvSpPr>
        <p:spPr>
          <a:xfrm>
            <a:off x="4747702" y="1952181"/>
            <a:ext cx="2392514" cy="738664"/>
          </a:xfrm>
          <a:prstGeom prst="rect">
            <a:avLst/>
          </a:prstGeom>
          <a:noFill/>
        </p:spPr>
        <p:txBody>
          <a:bodyPr wrap="none" rtlCol="0">
            <a:spAutoFit/>
          </a:bodyPr>
          <a:lstStyle/>
          <a:p>
            <a:pPr algn="r"/>
            <a:r>
              <a:rPr lang="es-US" sz="2800" b="1" dirty="0" smtClean="0">
                <a:solidFill>
                  <a:schemeClr val="accent6">
                    <a:lumMod val="75000"/>
                  </a:schemeClr>
                </a:solidFill>
              </a:rPr>
              <a:t>3.172</a:t>
            </a:r>
          </a:p>
          <a:p>
            <a:pPr algn="r"/>
            <a:r>
              <a:rPr lang="es-US" sz="1400" b="1" dirty="0" err="1" smtClean="0">
                <a:solidFill>
                  <a:schemeClr val="accent6">
                    <a:lumMod val="75000"/>
                  </a:schemeClr>
                </a:solidFill>
              </a:rPr>
              <a:t>Beneficiaries</a:t>
            </a:r>
            <a:r>
              <a:rPr lang="es-US" sz="1400" b="1" dirty="0" smtClean="0">
                <a:solidFill>
                  <a:schemeClr val="accent6">
                    <a:lumMod val="75000"/>
                  </a:schemeClr>
                </a:solidFill>
              </a:rPr>
              <a:t> </a:t>
            </a:r>
            <a:r>
              <a:rPr lang="es-US" sz="1400" b="1" dirty="0" err="1" smtClean="0">
                <a:solidFill>
                  <a:schemeClr val="accent6">
                    <a:lumMod val="75000"/>
                  </a:schemeClr>
                </a:solidFill>
              </a:rPr>
              <a:t>through</a:t>
            </a:r>
            <a:r>
              <a:rPr lang="es-US" sz="1400" b="1" dirty="0" smtClean="0">
                <a:solidFill>
                  <a:schemeClr val="accent6">
                    <a:lumMod val="75000"/>
                  </a:schemeClr>
                </a:solidFill>
              </a:rPr>
              <a:t> training</a:t>
            </a:r>
            <a:endParaRPr lang="es-US" sz="1400" b="1" dirty="0">
              <a:solidFill>
                <a:schemeClr val="accent6">
                  <a:lumMod val="75000"/>
                </a:schemeClr>
              </a:solidFill>
            </a:endParaRPr>
          </a:p>
        </p:txBody>
      </p:sp>
      <p:sp>
        <p:nvSpPr>
          <p:cNvPr id="13" name="object 25"/>
          <p:cNvSpPr txBox="1"/>
          <p:nvPr/>
        </p:nvSpPr>
        <p:spPr>
          <a:xfrm>
            <a:off x="198800" y="971280"/>
            <a:ext cx="5819056" cy="440025"/>
          </a:xfrm>
          <a:prstGeom prst="rect">
            <a:avLst/>
          </a:prstGeom>
        </p:spPr>
        <p:txBody>
          <a:bodyPr vert="horz" wrap="square" lIns="0" tIns="9049" rIns="0" bIns="0" rtlCol="0">
            <a:spAutoFit/>
          </a:bodyPr>
          <a:lstStyle/>
          <a:p>
            <a:pPr marL="180975" marR="3810" indent="-171450">
              <a:spcBef>
                <a:spcPts val="71"/>
              </a:spcBef>
              <a:buClr>
                <a:srgbClr val="FF9900"/>
              </a:buClr>
              <a:buFont typeface="Wingdings"/>
              <a:buChar char=""/>
              <a:tabLst>
                <a:tab pos="181451" algn="l"/>
              </a:tabLst>
            </a:pPr>
            <a:r>
              <a:rPr lang="en-US" sz="1400" spc="-8" dirty="0">
                <a:solidFill>
                  <a:srgbClr val="404040"/>
                </a:solidFill>
                <a:cs typeface="Microsoft Tai Le"/>
              </a:rPr>
              <a:t>Designed to promote innovation so that vulnerable populations can create their own ventures and bring them to market.</a:t>
            </a:r>
            <a:endParaRPr lang="es-US" sz="1400" dirty="0">
              <a:cs typeface="Microsoft Tai Le"/>
            </a:endParaRPr>
          </a:p>
        </p:txBody>
      </p:sp>
    </p:spTree>
    <p:extLst>
      <p:ext uri="{BB962C8B-B14F-4D97-AF65-F5344CB8AC3E}">
        <p14:creationId xmlns:p14="http://schemas.microsoft.com/office/powerpoint/2010/main" val="1546699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1512</TotalTime>
  <Words>359</Words>
  <Application>Microsoft Office PowerPoint</Application>
  <PresentationFormat>On-screen Show (4:3)</PresentationFormat>
  <Paragraphs>55</Paragraphs>
  <Slides>12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Calibri</vt:lpstr>
      <vt:lpstr>Calibri Light</vt:lpstr>
      <vt:lpstr>Corbel Light</vt:lpstr>
      <vt:lpstr>Garamond</vt:lpstr>
      <vt:lpstr>Microsoft Sans Serif</vt:lpstr>
      <vt:lpstr>Microsoft Tai Le</vt:lpstr>
      <vt:lpstr>Montserrat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Mor</dc:creator>
  <cp:keywords>Microsoft;PPP;Trust</cp:keywords>
  <cp:lastModifiedBy>Bersano, Lara</cp:lastModifiedBy>
  <cp:revision>36</cp:revision>
  <cp:lastPrinted>2019-09-18T16:56:38Z</cp:lastPrinted>
  <dcterms:created xsi:type="dcterms:W3CDTF">2019-02-08T22:02:33Z</dcterms:created>
  <dcterms:modified xsi:type="dcterms:W3CDTF">2019-10-09T14:42:38Z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2018-12-06T00:00:00Z</vt:filetime>
  </property>
  <property fmtid="{D5CDD505-2E9C-101B-9397-08002B2CF9AE}" pid="3" name="Creator">
    <vt:lpwstr>Microsoft® PowerPoint® 2013</vt:lpwstr>
  </property>
  <property fmtid="{D5CDD505-2E9C-101B-9397-08002B2CF9AE}" pid="4" name="LastSaved">
    <vt:filetime>2019-02-08T00:00:00Z</vt:filetime>
  </property>
</Properties>
</file>